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55" r:id="rId2"/>
    <p:sldId id="567" r:id="rId3"/>
    <p:sldId id="568" r:id="rId4"/>
    <p:sldId id="569" r:id="rId5"/>
    <p:sldId id="754" r:id="rId6"/>
    <p:sldId id="756" r:id="rId7"/>
    <p:sldId id="757" r:id="rId8"/>
    <p:sldId id="758" r:id="rId9"/>
    <p:sldId id="759" r:id="rId10"/>
    <p:sldId id="761" r:id="rId11"/>
    <p:sldId id="784" r:id="rId12"/>
    <p:sldId id="762" r:id="rId13"/>
    <p:sldId id="755" r:id="rId14"/>
    <p:sldId id="724" r:id="rId15"/>
    <p:sldId id="725" r:id="rId16"/>
    <p:sldId id="729" r:id="rId17"/>
    <p:sldId id="728" r:id="rId18"/>
    <p:sldId id="730" r:id="rId19"/>
    <p:sldId id="732" r:id="rId20"/>
    <p:sldId id="734" r:id="rId21"/>
    <p:sldId id="785" r:id="rId22"/>
    <p:sldId id="736" r:id="rId23"/>
    <p:sldId id="737" r:id="rId24"/>
    <p:sldId id="738" r:id="rId25"/>
    <p:sldId id="739" r:id="rId26"/>
    <p:sldId id="740" r:id="rId27"/>
    <p:sldId id="786" r:id="rId28"/>
    <p:sldId id="753" r:id="rId29"/>
    <p:sldId id="742" r:id="rId30"/>
    <p:sldId id="743" r:id="rId31"/>
    <p:sldId id="744" r:id="rId32"/>
    <p:sldId id="745" r:id="rId33"/>
    <p:sldId id="531" r:id="rId34"/>
    <p:sldId id="539" r:id="rId35"/>
    <p:sldId id="540" r:id="rId36"/>
    <p:sldId id="541" r:id="rId37"/>
    <p:sldId id="741" r:id="rId38"/>
    <p:sldId id="750" r:id="rId39"/>
    <p:sldId id="751" r:id="rId40"/>
    <p:sldId id="752" r:id="rId4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24" autoAdjust="0"/>
    <p:restoredTop sz="72517" autoAdjust="0"/>
  </p:normalViewPr>
  <p:slideViewPr>
    <p:cSldViewPr snapToGrid="0" snapToObjects="1">
      <p:cViewPr varScale="1">
        <p:scale>
          <a:sx n="60" d="100"/>
          <a:sy n="60" d="100"/>
        </p:scale>
        <p:origin x="1685"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es-ES" sz="3200" b="1" dirty="0" smtClean="0"/>
            <a:t>Arama ve el koyma talebi</a:t>
          </a:r>
          <a:r>
            <a:rPr lang="tr-TR" sz="3200" b="1" dirty="0" smtClean="0"/>
            <a:t> hangi kapsama girer?</a:t>
          </a:r>
          <a:endParaRPr lang="en-US" sz="32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400" dirty="0"/>
            <a:t>a.) </a:t>
          </a:r>
          <a:r>
            <a:rPr lang="tr-TR" sz="2400" dirty="0" smtClean="0"/>
            <a:t>Resmi bir</a:t>
          </a:r>
          <a:r>
            <a:rPr lang="en-US" sz="2400" dirty="0" smtClean="0"/>
            <a:t> </a:t>
          </a:r>
          <a:r>
            <a:rPr lang="tr-TR" sz="2400" dirty="0" smtClean="0"/>
            <a:t>karşılıklı adli yardım (</a:t>
          </a:r>
          <a:r>
            <a:rPr lang="en-US" sz="2400" dirty="0" smtClean="0"/>
            <a:t>MLA</a:t>
          </a:r>
          <a:r>
            <a:rPr lang="tr-TR" sz="2400" dirty="0" smtClean="0"/>
            <a:t>)</a:t>
          </a:r>
          <a:r>
            <a:rPr lang="en-US" sz="2400" dirty="0" smtClean="0"/>
            <a:t> </a:t>
          </a:r>
          <a:r>
            <a:rPr lang="tr-TR" sz="2400" dirty="0" smtClean="0"/>
            <a:t>talebi</a:t>
          </a:r>
          <a:endParaRPr lang="en-US" sz="24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400" dirty="0"/>
            <a:t>b.) </a:t>
          </a:r>
          <a:r>
            <a:rPr lang="tr-TR" sz="2400" dirty="0" smtClean="0"/>
            <a:t>Resmi olmayan bir</a:t>
          </a:r>
          <a:r>
            <a:rPr lang="en-US" sz="2400" dirty="0" smtClean="0"/>
            <a:t> </a:t>
          </a:r>
          <a:r>
            <a:rPr lang="tr-TR" sz="2400" dirty="0" smtClean="0"/>
            <a:t>karşılıklı adli yardım (</a:t>
          </a:r>
          <a:r>
            <a:rPr lang="en-US" sz="2400" dirty="0" smtClean="0"/>
            <a:t>MLA</a:t>
          </a:r>
          <a:r>
            <a:rPr lang="tr-TR" sz="2400" dirty="0" smtClean="0"/>
            <a:t>)</a:t>
          </a:r>
          <a:r>
            <a:rPr lang="en-US" sz="2400" dirty="0" smtClean="0"/>
            <a:t> </a:t>
          </a:r>
          <a:r>
            <a:rPr lang="tr-TR" sz="2400" dirty="0" smtClean="0"/>
            <a:t>talebi</a:t>
          </a:r>
          <a:endParaRPr lang="en-US" sz="24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400" dirty="0"/>
            <a:t>c.) </a:t>
          </a:r>
          <a:r>
            <a:rPr lang="tr-TR" sz="2400" dirty="0" smtClean="0"/>
            <a:t>Bir karşılıklı adli yardım (</a:t>
          </a:r>
          <a:r>
            <a:rPr lang="tr-TR" sz="2400" dirty="0" err="1" smtClean="0"/>
            <a:t>MLA</a:t>
          </a:r>
          <a:r>
            <a:rPr lang="tr-TR" sz="2400" dirty="0" smtClean="0"/>
            <a:t>) talebi değil</a:t>
          </a:r>
          <a:endParaRPr lang="en-US" sz="24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tr-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2400" b="1" dirty="0" smtClean="0"/>
            <a:t>Interpol NCB, delilleri elde etmek veya muhafaza etmek için bilgisayar verilerinin veya trafik verilerinin korunmasını acilen talep etmek veya her türlü önlem için kullanılabilir:</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000" dirty="0"/>
            <a:t>a.) </a:t>
          </a:r>
          <a:r>
            <a:rPr lang="tr-TR" sz="2000" dirty="0" smtClean="0"/>
            <a:t>Doğru</a:t>
          </a:r>
          <a:r>
            <a:rPr lang="en-US" sz="2000" dirty="0" smtClean="0"/>
            <a:t>?</a:t>
          </a:r>
          <a:endParaRPr lang="en-US" sz="2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000" dirty="0"/>
            <a:t>b.) </a:t>
          </a:r>
          <a:r>
            <a:rPr lang="tr-TR" sz="2000" dirty="0" smtClean="0"/>
            <a:t>Yanlış</a:t>
          </a:r>
          <a:r>
            <a:rPr lang="en-US" sz="2000" dirty="0" smtClean="0"/>
            <a:t>?</a:t>
          </a:r>
          <a:endParaRPr lang="en-US" sz="20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000" dirty="0"/>
            <a:t>c.) </a:t>
          </a:r>
          <a:r>
            <a:rPr lang="tr-TR" sz="2000" dirty="0" smtClean="0"/>
            <a:t>Talebe Bağlı</a:t>
          </a:r>
          <a:r>
            <a:rPr lang="en-US" sz="2000" dirty="0" smtClean="0"/>
            <a:t>?</a:t>
          </a:r>
          <a:endParaRPr lang="en-US" sz="20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tr-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2800" b="1" dirty="0" smtClean="0"/>
            <a:t>"Budapeşte" Sözleşmesinin 35. Maddesine göre, 7/24 İrtibat Noktası:</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000" dirty="0"/>
            <a:t>a.) </a:t>
          </a:r>
          <a:r>
            <a:rPr lang="tr-TR" sz="2000" dirty="0" smtClean="0"/>
            <a:t>Zorunludur</a:t>
          </a:r>
          <a:r>
            <a:rPr lang="en-US" sz="2000" dirty="0" smtClean="0"/>
            <a:t>?</a:t>
          </a:r>
          <a:endParaRPr lang="en-US" sz="20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2000" dirty="0"/>
            <a:t>b.) </a:t>
          </a:r>
          <a:r>
            <a:rPr lang="tr-TR" sz="2000" dirty="0" smtClean="0"/>
            <a:t>Zorunlu değildir</a:t>
          </a:r>
          <a:r>
            <a:rPr lang="en-US" sz="2000" dirty="0" smtClean="0"/>
            <a:t>?</a:t>
          </a:r>
          <a:endParaRPr lang="en-US" sz="20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en-US" sz="2000" dirty="0"/>
            <a:t>c.) </a:t>
          </a:r>
          <a:r>
            <a:rPr lang="tr-TR" sz="2000" dirty="0" smtClean="0"/>
            <a:t>Ülkeye bağlıdır</a:t>
          </a:r>
          <a:r>
            <a:rPr lang="en-US" sz="2000" dirty="0" smtClean="0"/>
            <a:t>?</a:t>
          </a:r>
          <a:endParaRPr lang="en-US" sz="20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tr-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tr-TR" dirty="0" smtClean="0"/>
            <a:t>Yasal Gereksinimler</a:t>
          </a:r>
          <a:endParaRPr lang="en-GB" dirty="0"/>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tr-TR" dirty="0" smtClean="0"/>
            <a:t>Süreç Yönetimi</a:t>
          </a:r>
          <a:endParaRPr lang="en-GB" dirty="0"/>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tr-TR" dirty="0" smtClean="0"/>
            <a:t>MLA Taleplerinin Kalitesi</a:t>
          </a:r>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tr-TR" dirty="0" smtClean="0"/>
            <a:t>Etkin İletişim</a:t>
          </a:r>
          <a:endParaRPr lang="en-GB" dirty="0"/>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t>
        <a:bodyPr/>
        <a:lstStyle/>
        <a:p>
          <a:endParaRPr lang="tr-TR"/>
        </a:p>
      </dgm:t>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t>
        <a:bodyPr/>
        <a:lstStyle/>
        <a:p>
          <a:endParaRPr lang="tr-TR"/>
        </a:p>
      </dgm:t>
    </dgm:pt>
    <dgm:pt modelId="{FCE64C5B-0EA0-43EA-B016-A5E951F352CB}" type="pres">
      <dgm:prSet presAssocID="{2FE1F642-0C6E-4205-AD7C-67CA6BB38B0B}" presName="parentText" presStyleLbl="node1" presStyleIdx="0" presStyleCnt="4">
        <dgm:presLayoutVars>
          <dgm:chMax val="0"/>
          <dgm:bulletEnabled val="1"/>
        </dgm:presLayoutVars>
      </dgm:prSet>
      <dgm:spPr/>
      <dgm:t>
        <a:bodyPr/>
        <a:lstStyle/>
        <a:p>
          <a:endParaRPr lang="tr-TR"/>
        </a:p>
      </dgm:t>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t>
        <a:bodyPr/>
        <a:lstStyle/>
        <a:p>
          <a:endParaRPr lang="tr-TR"/>
        </a:p>
      </dgm:t>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t>
        <a:bodyPr/>
        <a:lstStyle/>
        <a:p>
          <a:endParaRPr lang="tr-TR"/>
        </a:p>
      </dgm:t>
    </dgm:pt>
    <dgm:pt modelId="{4FD3F7CA-9526-4F9E-9536-140E599D34C3}" type="pres">
      <dgm:prSet presAssocID="{A36F1668-8EA2-4053-B684-1F64D200D64B}" presName="parentText" presStyleLbl="node1" presStyleIdx="1" presStyleCnt="4">
        <dgm:presLayoutVars>
          <dgm:chMax val="0"/>
          <dgm:bulletEnabled val="1"/>
        </dgm:presLayoutVars>
      </dgm:prSet>
      <dgm:spPr/>
      <dgm:t>
        <a:bodyPr/>
        <a:lstStyle/>
        <a:p>
          <a:endParaRPr lang="tr-TR"/>
        </a:p>
      </dgm:t>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t>
        <a:bodyPr/>
        <a:lstStyle/>
        <a:p>
          <a:endParaRPr lang="tr-TR"/>
        </a:p>
      </dgm:t>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t>
        <a:bodyPr/>
        <a:lstStyle/>
        <a:p>
          <a:endParaRPr lang="tr-TR"/>
        </a:p>
      </dgm:t>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t>
        <a:bodyPr/>
        <a:lstStyle/>
        <a:p>
          <a:endParaRPr lang="tr-TR"/>
        </a:p>
      </dgm:t>
    </dgm:pt>
    <dgm:pt modelId="{98D98C1A-02EE-419C-9B39-FE78643702F8}" type="pres">
      <dgm:prSet presAssocID="{B5A269F8-80F8-4B90-872B-3BD2F341E378}" presName="parentText" presStyleLbl="node1" presStyleIdx="3" presStyleCnt="4">
        <dgm:presLayoutVars>
          <dgm:chMax val="0"/>
          <dgm:bulletEnabled val="1"/>
        </dgm:presLayoutVars>
      </dgm:prSet>
      <dgm:spPr/>
      <dgm:t>
        <a:bodyPr/>
        <a:lstStyle/>
        <a:p>
          <a:endParaRPr lang="tr-TR"/>
        </a:p>
      </dgm:t>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813CF3A2-827E-42AB-AF3A-895D40B9EC9F}" srcId="{157E43D0-77A2-40E7-A223-4169AD453B55}" destId="{2FE1F642-0C6E-4205-AD7C-67CA6BB38B0B}" srcOrd="0" destOrd="0" parTransId="{1DA22640-6A6E-4CF2-854C-552A2E027ED3}" sibTransId="{E6DB1B21-C57B-4916-B73C-871A506B4769}"/>
    <dgm:cxn modelId="{0F3AD464-0080-4CAF-B8DC-E8BC7B05C047}" type="presOf" srcId="{2FE1F642-0C6E-4205-AD7C-67CA6BB38B0B}" destId="{E8B3C32A-8C90-455D-B3EA-E2E9EADB9CC1}"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A5314212-5B25-4A46-B150-EB1324CD2A03}" type="presOf" srcId="{A9757093-6C05-4932-89BA-754F377470D6}" destId="{7D4B5346-77A8-458D-8A11-5A0E0833D9A7}" srcOrd="1"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CCE26A8C-B2F0-4E8D-A319-54681EB96B5C}" srcId="{2FE1F642-0C6E-4205-AD7C-67CA6BB38B0B}" destId="{A9CD66FB-28F4-49A6-8465-C6771ED434A4}" srcOrd="0" destOrd="0" parTransId="{86F730BD-753B-4A55-BE2A-6AC7FB7B8EE1}" sibTransId="{1AF4652A-83D5-4C64-AF68-492F6950747F}"/>
    <dgm:cxn modelId="{849975B3-58B3-465C-A3A3-0A733FF8925E}" type="presOf" srcId="{A36F1668-8EA2-4053-B684-1F64D200D64B}" destId="{4FD3F7CA-9526-4F9E-9536-140E599D34C3}" srcOrd="1" destOrd="0" presId="urn:microsoft.com/office/officeart/2005/8/layout/list1"/>
    <dgm:cxn modelId="{51099DD7-372A-4759-81F7-56A233F3CE0D}" srcId="{157E43D0-77A2-40E7-A223-4169AD453B55}" destId="{B5A269F8-80F8-4B90-872B-3BD2F341E378}" srcOrd="3" destOrd="0" parTransId="{CA9EA41A-F321-40C4-9AC0-BB8CD35AD1B6}" sibTransId="{08D9D38B-D626-43DF-B851-6DCD4075095F}"/>
    <dgm:cxn modelId="{8D320691-0D01-453F-933F-BBC334D302D8}" type="presOf" srcId="{B5A269F8-80F8-4B90-872B-3BD2F341E378}" destId="{62EC09E6-2A91-441B-8135-E06C746CC769}" srcOrd="0"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EF82B91A-8D79-42E8-AC59-422B7F1F5D2D}" type="presOf" srcId="{B5A269F8-80F8-4B90-872B-3BD2F341E378}" destId="{98D98C1A-02EE-419C-9B39-FE78643702F8}" srcOrd="1" destOrd="0" presId="urn:microsoft.com/office/officeart/2005/8/layout/list1"/>
    <dgm:cxn modelId="{A3FF7EDD-D1EF-4605-B157-B2575B3D72EC}" type="presOf" srcId="{A9757093-6C05-4932-89BA-754F377470D6}" destId="{366D63BD-F2ED-4506-9D2F-D5384F8C77A6}" srcOrd="0" destOrd="0" presId="urn:microsoft.com/office/officeart/2005/8/layout/list1"/>
    <dgm:cxn modelId="{908622A5-962F-48DA-8CD5-FCE9318C47A0}" srcId="{157E43D0-77A2-40E7-A223-4169AD453B55}" destId="{A9757093-6C05-4932-89BA-754F377470D6}" srcOrd="2" destOrd="0" parTransId="{AA82A31F-EB8D-45C5-9FCB-72CC7A5D7A5D}" sibTransId="{9CC1F5A4-14F0-4AE6-A9DA-8D8840D4B519}"/>
    <dgm:cxn modelId="{0DAEAEB8-E395-4A96-A4EE-FB1A84D3146A}" type="presOf" srcId="{2FE1F642-0C6E-4205-AD7C-67CA6BB38B0B}" destId="{FCE64C5B-0EA0-43EA-B016-A5E951F352CB}" srcOrd="1" destOrd="0" presId="urn:microsoft.com/office/officeart/2005/8/layout/list1"/>
    <dgm:cxn modelId="{DA494702-E412-4610-90CF-EFD8889AFDEA}" type="presOf" srcId="{A36F1668-8EA2-4053-B684-1F64D200D64B}" destId="{58005AD2-BC44-45FE-A34B-8B20C25EE503}"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a:lnSpc>
              <a:spcPct val="90000"/>
            </a:lnSpc>
            <a:spcBef>
              <a:spcPct val="0"/>
            </a:spcBef>
            <a:spcAft>
              <a:spcPct val="35000"/>
            </a:spcAft>
          </a:pPr>
          <a:r>
            <a:rPr lang="es-ES" sz="3200" b="1" kern="1200" dirty="0" smtClean="0"/>
            <a:t>Arama ve el koyma talebi</a:t>
          </a:r>
          <a:r>
            <a:rPr lang="tr-TR" sz="3200" b="1" kern="1200" dirty="0" smtClean="0"/>
            <a:t> hangi kapsama girer?</a:t>
          </a:r>
          <a:endParaRPr lang="en-US" sz="32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a:t>a.) </a:t>
          </a:r>
          <a:r>
            <a:rPr lang="tr-TR" sz="2400" kern="1200" dirty="0" smtClean="0"/>
            <a:t>Resmi bir</a:t>
          </a:r>
          <a:r>
            <a:rPr lang="en-US" sz="2400" kern="1200" dirty="0" smtClean="0"/>
            <a:t> </a:t>
          </a:r>
          <a:r>
            <a:rPr lang="tr-TR" sz="2400" kern="1200" dirty="0" smtClean="0"/>
            <a:t>karşılıklı adli yardım (</a:t>
          </a:r>
          <a:r>
            <a:rPr lang="en-US" sz="2400" kern="1200" dirty="0" smtClean="0"/>
            <a:t>MLA</a:t>
          </a:r>
          <a:r>
            <a:rPr lang="tr-TR" sz="2400" kern="1200" dirty="0" smtClean="0"/>
            <a:t>)</a:t>
          </a:r>
          <a:r>
            <a:rPr lang="en-US" sz="2400" kern="1200" dirty="0" smtClean="0"/>
            <a:t> </a:t>
          </a:r>
          <a:r>
            <a:rPr lang="tr-TR" sz="2400" kern="1200" dirty="0" smtClean="0"/>
            <a:t>talebi</a:t>
          </a:r>
          <a:endParaRPr lang="en-US" sz="24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a:t>b.) </a:t>
          </a:r>
          <a:r>
            <a:rPr lang="tr-TR" sz="2400" kern="1200" dirty="0" smtClean="0"/>
            <a:t>Resmi olmayan bir</a:t>
          </a:r>
          <a:r>
            <a:rPr lang="en-US" sz="2400" kern="1200" dirty="0" smtClean="0"/>
            <a:t> </a:t>
          </a:r>
          <a:r>
            <a:rPr lang="tr-TR" sz="2400" kern="1200" dirty="0" smtClean="0"/>
            <a:t>karşılıklı adli yardım (</a:t>
          </a:r>
          <a:r>
            <a:rPr lang="en-US" sz="2400" kern="1200" dirty="0" smtClean="0"/>
            <a:t>MLA</a:t>
          </a:r>
          <a:r>
            <a:rPr lang="tr-TR" sz="2400" kern="1200" dirty="0" smtClean="0"/>
            <a:t>)</a:t>
          </a:r>
          <a:r>
            <a:rPr lang="en-US" sz="2400" kern="1200" dirty="0" smtClean="0"/>
            <a:t> </a:t>
          </a:r>
          <a:r>
            <a:rPr lang="tr-TR" sz="2400" kern="1200" dirty="0" smtClean="0"/>
            <a:t>talebi</a:t>
          </a:r>
          <a:endParaRPr lang="en-US" sz="240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dirty="0"/>
            <a:t>c.) </a:t>
          </a:r>
          <a:r>
            <a:rPr lang="tr-TR" sz="2400" kern="1200" dirty="0" smtClean="0"/>
            <a:t>Bir karşılıklı adli yardım (</a:t>
          </a:r>
          <a:r>
            <a:rPr lang="tr-TR" sz="2400" kern="1200" dirty="0" err="1" smtClean="0"/>
            <a:t>MLA</a:t>
          </a:r>
          <a:r>
            <a:rPr lang="tr-TR" sz="2400" kern="1200" dirty="0" smtClean="0"/>
            <a:t>) talebi değil</a:t>
          </a:r>
          <a:endParaRPr lang="en-US" sz="24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627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a:lnSpc>
              <a:spcPct val="90000"/>
            </a:lnSpc>
            <a:spcBef>
              <a:spcPct val="0"/>
            </a:spcBef>
            <a:spcAft>
              <a:spcPct val="35000"/>
            </a:spcAft>
          </a:pPr>
          <a:r>
            <a:rPr lang="tr-TR" sz="2400" b="1" kern="1200" dirty="0" smtClean="0"/>
            <a:t>Interpol NCB, delilleri elde etmek veya muhafaza etmek için bilgisayar verilerinin veya trafik verilerinin korunmasını acilen talep etmek veya her türlü önlem için kullanılabilir:</a:t>
          </a:r>
          <a:endParaRPr lang="en-US" sz="2400" b="1" kern="1200" dirty="0"/>
        </a:p>
      </dsp:txBody>
      <dsp:txXfrm>
        <a:off x="0" y="0"/>
        <a:ext cx="2773788" cy="4627637"/>
      </dsp:txXfrm>
    </dsp:sp>
    <dsp:sp modelId="{5D9EDF3F-7B20-8E47-A431-F9F24450F874}">
      <dsp:nvSpPr>
        <dsp:cNvPr id="0" name=""/>
        <dsp:cNvSpPr/>
      </dsp:nvSpPr>
      <dsp:spPr>
        <a:xfrm>
          <a:off x="2855989" y="72306"/>
          <a:ext cx="4301899" cy="1446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a.) </a:t>
          </a:r>
          <a:r>
            <a:rPr lang="tr-TR" sz="2000" kern="1200" dirty="0" smtClean="0"/>
            <a:t>Doğru</a:t>
          </a:r>
          <a:r>
            <a:rPr lang="en-US" sz="2000" kern="1200" dirty="0" smtClean="0"/>
            <a:t>?</a:t>
          </a:r>
          <a:endParaRPr lang="en-US" sz="2000" kern="1200" dirty="0"/>
        </a:p>
      </dsp:txBody>
      <dsp:txXfrm>
        <a:off x="2855989" y="72306"/>
        <a:ext cx="4301899" cy="1446136"/>
      </dsp:txXfrm>
    </dsp:sp>
    <dsp:sp modelId="{EB798B99-5590-864A-A2C1-F553D99D3FAA}">
      <dsp:nvSpPr>
        <dsp:cNvPr id="0" name=""/>
        <dsp:cNvSpPr/>
      </dsp:nvSpPr>
      <dsp:spPr>
        <a:xfrm>
          <a:off x="2773788" y="1518443"/>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590750"/>
          <a:ext cx="4301899" cy="1446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b.) </a:t>
          </a:r>
          <a:r>
            <a:rPr lang="tr-TR" sz="2000" kern="1200" dirty="0" smtClean="0"/>
            <a:t>Yanlış</a:t>
          </a:r>
          <a:r>
            <a:rPr lang="en-US" sz="2000" kern="1200" dirty="0" smtClean="0"/>
            <a:t>?</a:t>
          </a:r>
          <a:endParaRPr lang="en-US" sz="2000" kern="1200" dirty="0"/>
        </a:p>
      </dsp:txBody>
      <dsp:txXfrm>
        <a:off x="2855989" y="1590750"/>
        <a:ext cx="4301899" cy="1446136"/>
      </dsp:txXfrm>
    </dsp:sp>
    <dsp:sp modelId="{5B901F7D-EE59-304E-B86D-F0C8CC3A841B}">
      <dsp:nvSpPr>
        <dsp:cNvPr id="0" name=""/>
        <dsp:cNvSpPr/>
      </dsp:nvSpPr>
      <dsp:spPr>
        <a:xfrm>
          <a:off x="2773788" y="3036886"/>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3109193"/>
          <a:ext cx="4301899" cy="14461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c.) </a:t>
          </a:r>
          <a:r>
            <a:rPr lang="tr-TR" sz="2000" kern="1200" dirty="0" smtClean="0"/>
            <a:t>Talebe Bağlı</a:t>
          </a:r>
          <a:r>
            <a:rPr lang="en-US" sz="2000" kern="1200" dirty="0" smtClean="0"/>
            <a:t>?</a:t>
          </a:r>
          <a:endParaRPr lang="en-US" sz="2000" kern="1200" dirty="0"/>
        </a:p>
      </dsp:txBody>
      <dsp:txXfrm>
        <a:off x="2855989" y="3109193"/>
        <a:ext cx="4301899" cy="1446136"/>
      </dsp:txXfrm>
    </dsp:sp>
    <dsp:sp modelId="{1E88F2A9-FC8F-2A4F-ABF4-2C5837CA76E5}">
      <dsp:nvSpPr>
        <dsp:cNvPr id="0" name=""/>
        <dsp:cNvSpPr/>
      </dsp:nvSpPr>
      <dsp:spPr>
        <a:xfrm>
          <a:off x="2773788" y="4555330"/>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just" defTabSz="1244600">
            <a:lnSpc>
              <a:spcPct val="90000"/>
            </a:lnSpc>
            <a:spcBef>
              <a:spcPct val="0"/>
            </a:spcBef>
            <a:spcAft>
              <a:spcPct val="35000"/>
            </a:spcAft>
          </a:pPr>
          <a:r>
            <a:rPr lang="tr-TR" sz="2800" b="1" kern="1200" dirty="0" smtClean="0"/>
            <a:t>"Budapeşte" Sözleşmesinin 35. Maddesine göre, 7/24 İrtibat Noktası:</a:t>
          </a:r>
          <a:endParaRPr lang="en-US" sz="2800" b="1" kern="1200" dirty="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a.) </a:t>
          </a:r>
          <a:r>
            <a:rPr lang="tr-TR" sz="2000" kern="1200" dirty="0" smtClean="0"/>
            <a:t>Zorunludur</a:t>
          </a:r>
          <a:r>
            <a:rPr lang="en-US" sz="2000" kern="1200" dirty="0" smtClean="0"/>
            <a:t>?</a:t>
          </a:r>
          <a:endParaRPr lang="en-US" sz="2000" kern="1200" dirty="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b.) </a:t>
          </a:r>
          <a:r>
            <a:rPr lang="tr-TR" sz="2000" kern="1200" dirty="0" smtClean="0"/>
            <a:t>Zorunlu değildir</a:t>
          </a:r>
          <a:r>
            <a:rPr lang="en-US" sz="2000" kern="1200" dirty="0" smtClean="0"/>
            <a:t>?</a:t>
          </a:r>
          <a:endParaRPr lang="en-US" sz="2000" kern="1200" dirty="0"/>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c.) </a:t>
          </a:r>
          <a:r>
            <a:rPr lang="tr-TR" sz="2000" kern="1200" dirty="0" smtClean="0"/>
            <a:t>Ülkeye bağlıdır</a:t>
          </a:r>
          <a:r>
            <a:rPr lang="en-US" sz="2000" kern="1200" dirty="0" smtClean="0"/>
            <a:t>?</a:t>
          </a:r>
          <a:endParaRPr lang="en-US" sz="2000" kern="1200" dirty="0"/>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4E788B-A17F-4E39-A989-3D78E942E50A}">
      <dsp:nvSpPr>
        <dsp:cNvPr id="0" name=""/>
        <dsp:cNvSpPr/>
      </dsp:nvSpPr>
      <dsp:spPr>
        <a:xfrm>
          <a:off x="0" y="455313"/>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txBody>
        <a:bodyPr spcFirstLastPara="0" vert="horz" wrap="square" lIns="652183" tIns="624840" rIns="652183" bIns="213360" numCol="1" spcCol="1270" anchor="t" anchorCtr="0">
          <a:noAutofit/>
        </a:bodyPr>
        <a:lstStyle/>
        <a:p>
          <a:pPr marL="285750" lvl="1" indent="-285750" algn="l" defTabSz="1333500">
            <a:lnSpc>
              <a:spcPct val="90000"/>
            </a:lnSpc>
            <a:spcBef>
              <a:spcPct val="0"/>
            </a:spcBef>
            <a:spcAft>
              <a:spcPct val="15000"/>
            </a:spcAft>
            <a:buChar char="••"/>
          </a:pPr>
          <a:endParaRPr lang="en-GB" sz="3000" kern="1200"/>
        </a:p>
      </dsp:txBody>
      <dsp:txXfrm>
        <a:off x="0" y="455313"/>
        <a:ext cx="8403221" cy="756000"/>
      </dsp:txXfrm>
    </dsp:sp>
    <dsp:sp modelId="{FCE64C5B-0EA0-43EA-B016-A5E951F352CB}">
      <dsp:nvSpPr>
        <dsp:cNvPr id="0" name=""/>
        <dsp:cNvSpPr/>
      </dsp:nvSpPr>
      <dsp:spPr>
        <a:xfrm>
          <a:off x="420161" y="12513"/>
          <a:ext cx="5882254" cy="885600"/>
        </a:xfrm>
        <a:prstGeom prst="roundRect">
          <a:avLst/>
        </a:prstGeom>
        <a:solidFill>
          <a:schemeClr val="accent1">
            <a:shade val="80000"/>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tr-TR" sz="3000" kern="1200" dirty="0" smtClean="0"/>
            <a:t>Yasal Gereksinimler</a:t>
          </a:r>
          <a:endParaRPr lang="en-GB" sz="3000" kern="1200" dirty="0"/>
        </a:p>
      </dsp:txBody>
      <dsp:txXfrm>
        <a:off x="420161" y="12513"/>
        <a:ext cx="5882254" cy="885600"/>
      </dsp:txXfrm>
    </dsp:sp>
    <dsp:sp modelId="{C0C816F3-680C-4B98-BE04-B3019D2EFA81}">
      <dsp:nvSpPr>
        <dsp:cNvPr id="0" name=""/>
        <dsp:cNvSpPr/>
      </dsp:nvSpPr>
      <dsp:spPr>
        <a:xfrm>
          <a:off x="0" y="17698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FD3F7CA-9526-4F9E-9536-140E599D34C3}">
      <dsp:nvSpPr>
        <dsp:cNvPr id="0" name=""/>
        <dsp:cNvSpPr/>
      </dsp:nvSpPr>
      <dsp:spPr>
        <a:xfrm>
          <a:off x="420161" y="1373313"/>
          <a:ext cx="5882254" cy="885600"/>
        </a:xfrm>
        <a:prstGeom prst="roundRect">
          <a:avLst/>
        </a:prstGeom>
        <a:solidFill>
          <a:schemeClr val="accent1">
            <a:shade val="80000"/>
            <a:hueOff val="102082"/>
            <a:satOff val="-1464"/>
            <a:lumOff val="853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tr-TR" sz="3000" kern="1200" dirty="0" smtClean="0"/>
            <a:t>Etkin İletişim</a:t>
          </a:r>
          <a:endParaRPr lang="en-GB" sz="3000" kern="1200" dirty="0"/>
        </a:p>
      </dsp:txBody>
      <dsp:txXfrm>
        <a:off x="420161" y="1373313"/>
        <a:ext cx="5882254" cy="885600"/>
      </dsp:txXfrm>
    </dsp:sp>
    <dsp:sp modelId="{1008126E-E6F1-42BB-89E7-20074AB1CE78}">
      <dsp:nvSpPr>
        <dsp:cNvPr id="0" name=""/>
        <dsp:cNvSpPr/>
      </dsp:nvSpPr>
      <dsp:spPr>
        <a:xfrm>
          <a:off x="0" y="31769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D4B5346-77A8-458D-8A11-5A0E0833D9A7}">
      <dsp:nvSpPr>
        <dsp:cNvPr id="0" name=""/>
        <dsp:cNvSpPr/>
      </dsp:nvSpPr>
      <dsp:spPr>
        <a:xfrm>
          <a:off x="391539" y="2837277"/>
          <a:ext cx="5882254" cy="885600"/>
        </a:xfrm>
        <a:prstGeom prst="roundRect">
          <a:avLst/>
        </a:prstGeom>
        <a:solidFill>
          <a:schemeClr val="accent1">
            <a:shade val="80000"/>
            <a:hueOff val="204164"/>
            <a:satOff val="-2928"/>
            <a:lumOff val="17077"/>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tr-TR" sz="3000" kern="1200" dirty="0" smtClean="0"/>
            <a:t>Süreç Yönetimi</a:t>
          </a:r>
          <a:endParaRPr lang="en-GB" sz="3000" kern="1200" dirty="0"/>
        </a:p>
      </dsp:txBody>
      <dsp:txXfrm>
        <a:off x="391539" y="2837277"/>
        <a:ext cx="5882254" cy="885600"/>
      </dsp:txXfrm>
    </dsp:sp>
    <dsp:sp modelId="{26EFE8DF-EA13-4E58-B5B5-4BE501FC1AE0}">
      <dsp:nvSpPr>
        <dsp:cNvPr id="0" name=""/>
        <dsp:cNvSpPr/>
      </dsp:nvSpPr>
      <dsp:spPr>
        <a:xfrm>
          <a:off x="0" y="4537714"/>
          <a:ext cx="8403221" cy="7560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8D98C1A-02EE-419C-9B39-FE78643702F8}">
      <dsp:nvSpPr>
        <dsp:cNvPr id="0" name=""/>
        <dsp:cNvSpPr/>
      </dsp:nvSpPr>
      <dsp:spPr>
        <a:xfrm>
          <a:off x="420161" y="4094914"/>
          <a:ext cx="5882254" cy="885600"/>
        </a:xfrm>
        <a:prstGeom prst="roundRect">
          <a:avLst/>
        </a:prstGeom>
        <a:solidFill>
          <a:schemeClr val="accent1">
            <a:shade val="80000"/>
            <a:hueOff val="306246"/>
            <a:satOff val="-4392"/>
            <a:lumOff val="25615"/>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222335" tIns="0" rIns="222335" bIns="0" numCol="1" spcCol="1270" anchor="ctr" anchorCtr="0">
          <a:noAutofit/>
        </a:bodyPr>
        <a:lstStyle/>
        <a:p>
          <a:pPr lvl="0" algn="l" defTabSz="1333500">
            <a:lnSpc>
              <a:spcPct val="90000"/>
            </a:lnSpc>
            <a:spcBef>
              <a:spcPct val="0"/>
            </a:spcBef>
            <a:spcAft>
              <a:spcPct val="35000"/>
            </a:spcAft>
          </a:pPr>
          <a:r>
            <a:rPr lang="tr-TR" sz="3000" kern="1200" dirty="0" smtClean="0"/>
            <a:t>MLA Taleplerinin Kalitesi</a:t>
          </a:r>
        </a:p>
      </dsp:txBody>
      <dsp:txXfrm>
        <a:off x="420161" y="4094914"/>
        <a:ext cx="5882254" cy="88560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pPr>
              <a:defRPr/>
            </a:pPr>
            <a:fld id="{26CF4C01-59D1-40AC-ABAA-0AE036E9F18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249404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559701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tr-TR" sz="1200" kern="1200" noProof="0" dirty="0" smtClean="0">
                <a:solidFill>
                  <a:schemeClr val="tx1"/>
                </a:solidFill>
                <a:effectLst/>
                <a:latin typeface="+mn-lt"/>
                <a:ea typeface="ＭＳ Ｐゴシック" pitchFamily="-65" charset="-128"/>
                <a:cs typeface="ＭＳ Ｐゴシック" pitchFamily="-65" charset="-128"/>
              </a:rPr>
              <a:t>Üye ülkelerin her biri bir INTERPOL Ulusal Merkez Bürosuna (NCB) ev sahipliği yapmaktadır. Bu bürolar, diğer ülkelerin ulusal kolluk kuvvetlerinin, I-24/7 adlı güvenli küresel polis iletişim ağımız aracılığıyla Genel Sekreterlikle bağlantısını sağlar.</a:t>
            </a:r>
            <a:endParaRPr lang="tr-TR" noProof="0" dirty="0" smtClean="0"/>
          </a:p>
          <a:p>
            <a:pPr algn="just"/>
            <a:endParaRPr lang="tr-TR" noProof="0" dirty="0" smtClean="0"/>
          </a:p>
          <a:p>
            <a:pPr algn="just"/>
            <a:r>
              <a:rPr lang="tr-TR" noProof="0" dirty="0" smtClean="0"/>
              <a:t>Günümüzde birçok suçun, özellikle organize suç grupları tarafından yönlendirilen siber suçlar olmak üzere uluslararası bir yönü vardır. Bir suç ulusal yargı yetkisinin ötesine geçtiğinde, bir ülkenin bunu çözmek için uluslararası desteğe ihtiyacı vardır, INTERPOL Ulusal Merkez Bürosuna (NCB) ev sahipliği yapar. Bu, ulusal kolluk kuvvetlerini diğer ülkelerle ve Genel Sekreterlik ile I-24/7 adlı güvenli küresel polis iletişim ağımız aracılığıyla birbirine bağlar.</a:t>
            </a:r>
          </a:p>
          <a:p>
            <a:pPr algn="just"/>
            <a:r>
              <a:rPr lang="tr-TR" noProof="0" dirty="0" smtClean="0"/>
              <a:t>NCB'ler INTERPOL'ün kalbindedir. Kendi ülkelerindeki suç veya suçluların soruşturulmasına yardımcı olmak için diğer </a:t>
            </a:r>
            <a:r>
              <a:rPr lang="tr-TR" noProof="0" dirty="0" err="1" smtClean="0"/>
              <a:t>NCB'lerden</a:t>
            </a:r>
            <a:r>
              <a:rPr lang="tr-TR" noProof="0" dirty="0" smtClean="0"/>
              <a:t> ihtiyaç duyulan bilgileri ararlar ve başka bir ülkeye yardımcı olmak için suç verilerini ve istihbaratını paylaşırlar.</a:t>
            </a:r>
          </a:p>
          <a:p>
            <a:pPr algn="just"/>
            <a:endParaRPr lang="tr-TR" noProof="0" dirty="0" smtClean="0"/>
          </a:p>
          <a:p>
            <a:pPr algn="just"/>
            <a:r>
              <a:rPr lang="tr-TR" noProof="0" dirty="0" smtClean="0"/>
              <a:t>Küresel araştırmalardaki rollerinin bir parçası olarak, NCB'ler aşağıdakilerle çalışır:</a:t>
            </a:r>
          </a:p>
          <a:p>
            <a:pPr algn="just">
              <a:buFont typeface="Arial" pitchFamily="34" charset="0"/>
              <a:buChar char="•"/>
            </a:pPr>
            <a:r>
              <a:rPr lang="tr-TR" noProof="0" dirty="0" smtClean="0"/>
              <a:t>  Kendi ülkelerindeki kolluk kuvvetleri</a:t>
            </a:r>
          </a:p>
          <a:p>
            <a:pPr algn="just">
              <a:buFont typeface="Arial" pitchFamily="34" charset="0"/>
              <a:buChar char="•"/>
            </a:pPr>
            <a:r>
              <a:rPr lang="tr-TR" noProof="0" dirty="0" smtClean="0"/>
              <a:t>  Dünyadaki diğer NCB'ler ve Alt Bürolar</a:t>
            </a:r>
          </a:p>
          <a:p>
            <a:pPr algn="just">
              <a:buFont typeface="Arial" pitchFamily="34" charset="0"/>
              <a:buChar char="•"/>
            </a:pPr>
            <a:r>
              <a:rPr lang="tr-TR" noProof="0" dirty="0" smtClean="0"/>
              <a:t>  Genel Sekreterliğin dünya çapındaki ofisleri</a:t>
            </a:r>
          </a:p>
          <a:p>
            <a:pPr algn="just">
              <a:buFont typeface="Arial" pitchFamily="34" charset="0"/>
              <a:buChar char="•"/>
            </a:pPr>
            <a:endParaRPr lang="tr-TR" noProof="0" dirty="0" smtClean="0"/>
          </a:p>
          <a:p>
            <a:pPr algn="just"/>
            <a:r>
              <a:rPr lang="tr-TR" noProof="0" dirty="0" smtClean="0">
                <a:effectLst/>
              </a:rPr>
              <a:t>NCB'ler ayrıca INTERPOL'ün faaliyetleri, hizmetleri ve veri tabanları hakkında farkındalık yaratmak için ulusal polisleri için eğitim programları geliştirebilirler.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974745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sz="1200" kern="1200" noProof="0" dirty="0" smtClean="0">
                <a:solidFill>
                  <a:schemeClr val="tx1"/>
                </a:solidFill>
                <a:effectLst/>
                <a:latin typeface="+mn-lt"/>
                <a:ea typeface="ＭＳ Ｐゴシック" pitchFamily="-65" charset="-128"/>
                <a:cs typeface="ＭＳ Ｐゴシック" pitchFamily="-65" charset="-128"/>
              </a:rPr>
              <a:t>NCB'ler, ulusal suç verilerini kendi ulusal yasalarına uygun olarak küresel veri tabanlarımıza katkıda bulunur. Bu, polisin bir eğilimi belirlemesine, bir suçu önlemesine veya bir suçluyu tutuklamasına izin vermek için doğru verilerin doğru zamanda doğru yerde olmasını sağlar. Örneğin, Kırmızı Bültenlerimiz tüm ülkelerde polisi aranan kişilere karşı uyarır.</a:t>
            </a:r>
          </a:p>
          <a:p>
            <a:r>
              <a:rPr lang="tr-TR" sz="1200" kern="1200" noProof="0" dirty="0" smtClean="0">
                <a:solidFill>
                  <a:schemeClr val="tx1"/>
                </a:solidFill>
                <a:effectLst/>
                <a:latin typeface="+mn-lt"/>
                <a:ea typeface="ＭＳ Ｐゴシック" pitchFamily="-65" charset="-128"/>
                <a:cs typeface="ＭＳ Ｐゴシック" pitchFamily="-65" charset="-128"/>
              </a:rPr>
              <a:t>NCB'ler sınır ötesi soruşturmalar, operasyonlar ve tutuklamalar konusunda işbirliği yapar. Ulusal sınırların ötesine soruşturma yürütmek için başka herhangi bir NCB'den işbirliği isteyebilirler.</a:t>
            </a:r>
            <a:endParaRPr lang="tr-TR" b="0" noProof="0" dirty="0" smtClean="0"/>
          </a:p>
          <a:p>
            <a:pPr algn="just"/>
            <a:r>
              <a:rPr lang="tr-TR" noProof="0" dirty="0" smtClean="0"/>
              <a:t>Her bölgede karşılaşılan ortak sorunlar göz önüne alındığında, NCB'ler bölgesel olarak giderek daha fazla birlikte çalışmaktadır. Onları en çok etkileyen suç alanlarına karşı başarılı müdahalelerde kaynakları ve uzmanlığı birleştirmektedirler.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490766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tr-TR" noProof="0" dirty="0" smtClean="0"/>
              <a:t>Bu Direktifin amacı, cezai suçların tanımına ve ilgili yaptırımlara ilişkin asgari kuralları belirleyerek bilgi sistemlerine yönelik saldırılar alanında Üye Devletlerin ceza hukukuna yakınlaşmak ve polis ve Üye Devletlerin ihtisas kanun uygulama hizmetlerinin yanı sıra Eurojust, </a:t>
            </a:r>
            <a:r>
              <a:rPr lang="tr-TR" noProof="0" dirty="0" err="1" smtClean="0"/>
              <a:t>Europol</a:t>
            </a:r>
            <a:r>
              <a:rPr lang="tr-TR" noProof="0" dirty="0" smtClean="0"/>
              <a:t> ve Avrupa Siber Suç Merkezi ve Avrupa Ağı ve Bilgi Güvenliği Ajansı (ENISA) gibi yetkili uzman Birlik kurumları ve organları dahil olmak üzere yetkili makamlar arasındaki işbirliğini iyileştirmektir. </a:t>
            </a:r>
          </a:p>
          <a:p>
            <a:pPr algn="just"/>
            <a:r>
              <a:rPr lang="tr-TR" noProof="0" dirty="0" smtClean="0"/>
              <a:t>Bu Yönerge, G8 veya Avrupa Konseyi’nin haftanın yedi günü, 24 saat hizmet veren temas noktaları ağı gibi ağların önemini güçlendirmektedir. Bu irtibat noktaları mevcut ilgili bilgilerin alışverişini kolaylaştırma ve talepte bulunan Üye Devleti ilgilendiren cezai bilgi sistemi suçları ve ilgili verilerle alakalı soruşturma veya kovuşturma amacıyla teknik tavsiye veya hukuki bilgi sağlama konusunda etkili yardım sağlayabilmelidir.</a:t>
            </a:r>
          </a:p>
          <a:p>
            <a:pPr algn="just"/>
            <a:r>
              <a:rPr lang="tr-TR" noProof="0" dirty="0" smtClean="0"/>
              <a:t> </a:t>
            </a:r>
          </a:p>
          <a:p>
            <a:pPr algn="just"/>
            <a:r>
              <a:rPr lang="tr-TR" noProof="0" dirty="0" smtClean="0"/>
              <a:t>Ağların sorunsuz çalışmasını sağlamak için, her irtibat noktası, diğerlerinin yanı sıra eğitimli ve donanımlı personelin desteğiyle hızlandırılmış bir şekilde başka bir Üye Devletin irtibat noktasıyla iletişim kurma kapasitesine sahip olmalıdır. Büyük ölçekli siber saldırıların gerçekleştirilme hızı göz önüne alındığında, Üye Devletler bu irtibat noktaları ağından gelen acil taleplere derhal yanıt verebilmelidir. Bu tür durumlarda, talebin talep edilen Üye Devlet tarafından hızlı bir şekilde işlenmesini ve geri bildirimin sekiz saat içinde verilmesini sağlamak için bilgi talebine telefonla iletişimin eşlik etmesi uygun olabilir.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28582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tr-TR" noProof="0" dirty="0" smtClean="0"/>
              <a:t>Bu slayt, yasal dayanakla ilgili bir önceki</a:t>
            </a:r>
            <a:r>
              <a:rPr lang="tr-TR" baseline="0" noProof="0" dirty="0" smtClean="0"/>
              <a:t> slaydın</a:t>
            </a:r>
            <a:r>
              <a:rPr lang="tr-TR" noProof="0" dirty="0" smtClean="0"/>
              <a:t> devamıdır.</a:t>
            </a:r>
          </a:p>
          <a:p>
            <a:pPr algn="just"/>
            <a:endParaRPr lang="tr-TR" noProof="0" dirty="0" smtClean="0"/>
          </a:p>
          <a:p>
            <a:pPr algn="just"/>
            <a:r>
              <a:rPr lang="tr-TR" noProof="0" dirty="0" smtClean="0"/>
              <a:t>EUROPOL, Avrupa Birliği’nin kanun uygulayıcı kurumudur. Ana hedefi, tüm AB vatandaşlarının yararına daha güvenli bir Avrupa'yı sürdürmektir.</a:t>
            </a:r>
          </a:p>
          <a:p>
            <a:pPr algn="just"/>
            <a:endParaRPr lang="tr-TR" noProof="0" dirty="0" smtClean="0"/>
          </a:p>
          <a:p>
            <a:pPr algn="just"/>
            <a:r>
              <a:rPr lang="tr-TR" noProof="0" dirty="0" smtClean="0"/>
              <a:t>Merkezi Hollanda'nın Lahey kentinde bulunan kurum, 27 AB Üye Devletini terörizme, siber suçlara ve diğer ciddi ve organize suç türlerine karşı mücadelelerinde desteklemektedir. Aynı zamanda birçok AB üyesi olmayan ortak ülke ve uluslararası kuruluşla birlikte çalışır.</a:t>
            </a:r>
          </a:p>
          <a:p>
            <a:pPr algn="just"/>
            <a:endParaRPr lang="tr-TR" noProof="0" dirty="0" smtClean="0"/>
          </a:p>
          <a:p>
            <a:pPr algn="just"/>
            <a:r>
              <a:rPr lang="tr-TR" noProof="0" dirty="0" smtClean="0"/>
              <a:t>Büyük ölçekli suç ve terör ağları, AB'nin iç güvenliğine ve halkının güvenliği ve geçimine önemli bir tehdit oluşturmaktadır. En büyük güvenlik tehditleri şunlardan gelir:</a:t>
            </a:r>
          </a:p>
          <a:p>
            <a:pPr marL="171450" indent="-171450" algn="just">
              <a:buFont typeface="Arial" panose="020B0604020202020204" pitchFamily="34" charset="0"/>
              <a:buChar char="•"/>
            </a:pPr>
            <a:r>
              <a:rPr lang="tr-TR" noProof="0" dirty="0" smtClean="0"/>
              <a:t>terörizm;</a:t>
            </a:r>
          </a:p>
          <a:p>
            <a:pPr marL="171450" indent="-171450" algn="just">
              <a:buFont typeface="Arial" panose="020B0604020202020204" pitchFamily="34" charset="0"/>
              <a:buChar char="•"/>
            </a:pPr>
            <a:r>
              <a:rPr lang="tr-TR" noProof="0" dirty="0" smtClean="0"/>
              <a:t>     uluslararası uyuşturucu kaçakçılığı ve kara para aklama;</a:t>
            </a:r>
          </a:p>
          <a:p>
            <a:pPr marL="171450" indent="-171450" algn="just">
              <a:buFont typeface="Arial" panose="020B0604020202020204" pitchFamily="34" charset="0"/>
              <a:buChar char="•"/>
            </a:pPr>
            <a:r>
              <a:rPr lang="tr-TR" noProof="0" dirty="0" smtClean="0"/>
              <a:t>     organize dolandırıcılık;</a:t>
            </a:r>
          </a:p>
          <a:p>
            <a:pPr marL="171450" indent="-171450" algn="just">
              <a:buFont typeface="Arial" panose="020B0604020202020204" pitchFamily="34" charset="0"/>
              <a:buChar char="•"/>
            </a:pPr>
            <a:r>
              <a:rPr lang="tr-TR" noProof="0" dirty="0" smtClean="0"/>
              <a:t>     avro sahteciliği;</a:t>
            </a:r>
          </a:p>
          <a:p>
            <a:pPr marL="171450" indent="-171450" algn="just">
              <a:buFont typeface="Arial" panose="020B0604020202020204" pitchFamily="34" charset="0"/>
              <a:buChar char="•"/>
            </a:pPr>
            <a:r>
              <a:rPr lang="tr-TR" noProof="0" dirty="0" smtClean="0"/>
              <a:t>     insan ticareti</a:t>
            </a:r>
          </a:p>
          <a:p>
            <a:pPr marL="171450" indent="-171450" algn="just">
              <a:buFont typeface="Arial" panose="020B0604020202020204" pitchFamily="34" charset="0"/>
              <a:buChar char="•"/>
            </a:pPr>
            <a:endParaRPr lang="tr-TR" noProof="0" dirty="0" smtClean="0"/>
          </a:p>
          <a:p>
            <a:pPr marL="0" indent="0" algn="just">
              <a:buFont typeface="Arial" panose="020B0604020202020204" pitchFamily="34" charset="0"/>
              <a:buNone/>
            </a:pPr>
            <a:r>
              <a:rPr lang="tr-TR" sz="1200" kern="1200" noProof="0" dirty="0" smtClean="0">
                <a:solidFill>
                  <a:schemeClr val="tx1"/>
                </a:solidFill>
                <a:effectLst/>
                <a:latin typeface="+mn-lt"/>
                <a:ea typeface="ＭＳ Ｐゴシック" pitchFamily="-65" charset="-128"/>
                <a:cs typeface="ＭＳ Ｐゴシック" pitchFamily="-65" charset="-128"/>
              </a:rPr>
              <a:t>EUROPOL, AB'de siber suçlara yönelik kanun yaptırımını güçlendirmek ve böylece Avrupa vatandaşlarını, işletmelerini ve hükümetlerini çevrimiçi suçlardan korumaya yardımcı olmak için 2013 yılında Avrupa Siber Suç Merkezi'ni (EC3) kurdu. EC3, kuruluşundan bu yana siber suçlarla mücadeleye önemli katkılarda bulunmuştur: Bu ofis, yüzlerce tutuklamayla sonuçlanan onlarca yüksek profilli operasyon ve yüzlerce operasyonel destek dağıtımında yer almış ve büyük çoğunluğunun suç teşkil ettiği kanıtlanmış olan yüz binlerce dosyayı analiz etmiştir.</a:t>
            </a:r>
            <a:endParaRPr lang="tr-TR" noProof="0" dirty="0" smtClean="0"/>
          </a:p>
          <a:p>
            <a:pPr algn="just"/>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8769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EC3, her yıl, temel bulgular ve siber suçlarda ortaya çıkan tehditler ve gelişmeler üzerine amiral gemisi niteliğindeki stratejik raporu olan İnternet Organize Suç Tehdit Değerlendirmesini (IOCTA) yayınlamaktadır.</a:t>
            </a:r>
          </a:p>
          <a:p>
            <a:pPr algn="just"/>
            <a:endParaRPr lang="tr-TR" noProof="0" dirty="0" smtClean="0"/>
          </a:p>
          <a:p>
            <a:pPr algn="just"/>
            <a:r>
              <a:rPr lang="tr-TR" noProof="0" dirty="0" smtClean="0"/>
              <a:t>IOCTA, siber suçların ne kadar geniş ve çeşitli olduğunu ve EC3'ün </a:t>
            </a:r>
            <a:r>
              <a:rPr lang="tr-TR" noProof="0" dirty="0" err="1" smtClean="0"/>
              <a:t>Europol’un</a:t>
            </a:r>
            <a:r>
              <a:rPr lang="tr-TR" noProof="0" dirty="0" smtClean="0"/>
              <a:t> ve AB’nin tepkisinin ne kadar önemli bir parçası olduğunu göstermektedir. EC3, siber suçla mücadelede üç yönlü bir yaklaşım benimsiyor: adli bilişim, strateji ve operasyonlar.</a:t>
            </a:r>
          </a:p>
          <a:p>
            <a:pPr algn="just"/>
            <a:endParaRPr lang="tr-TR" noProof="0" dirty="0" smtClean="0"/>
          </a:p>
          <a:p>
            <a:pPr algn="just"/>
            <a:r>
              <a:rPr lang="tr-TR" noProof="0" dirty="0" smtClean="0"/>
              <a:t>EC3, her biri operasyonel destek ile araştırma ve geliştirmeye odaklanan iki adli bilişim ekibine sahiptir: dijital ve belgesel.</a:t>
            </a:r>
          </a:p>
          <a:p>
            <a:pPr algn="just"/>
            <a:endParaRPr lang="tr-TR" noProof="0" dirty="0" smtClean="0"/>
          </a:p>
          <a:p>
            <a:pPr algn="just"/>
            <a:r>
              <a:rPr lang="tr-TR" noProof="0" dirty="0" smtClean="0"/>
              <a:t>Operasyon düzeyinde EC3, aşağıdaki siber suç türlerine odaklanır:</a:t>
            </a:r>
          </a:p>
          <a:p>
            <a:pPr algn="just"/>
            <a:endParaRPr lang="tr-TR" noProof="0" dirty="0" smtClean="0"/>
          </a:p>
          <a:p>
            <a:pPr marL="171450" indent="-171450" algn="just">
              <a:buFont typeface="Arial" panose="020B0604020202020204" pitchFamily="34" charset="0"/>
              <a:buChar char="•"/>
            </a:pPr>
            <a:r>
              <a:rPr lang="tr-TR" noProof="0" dirty="0" smtClean="0"/>
              <a:t>Siber bağımlı suç;</a:t>
            </a:r>
          </a:p>
          <a:p>
            <a:pPr marL="171450" indent="-171450" algn="just">
              <a:buFont typeface="Arial" panose="020B0604020202020204" pitchFamily="34" charset="0"/>
              <a:buChar char="•"/>
            </a:pPr>
            <a:r>
              <a:rPr lang="tr-TR" noProof="0" dirty="0" smtClean="0"/>
              <a:t>     Çevrimiçi çocuk cinsel istismarı;</a:t>
            </a:r>
          </a:p>
          <a:p>
            <a:pPr marL="171450" indent="-171450" algn="just">
              <a:buFont typeface="Arial" panose="020B0604020202020204" pitchFamily="34" charset="0"/>
              <a:buChar char="•"/>
            </a:pPr>
            <a:r>
              <a:rPr lang="tr-TR" noProof="0" dirty="0" smtClean="0"/>
              <a:t>     Ödeme sahtekarlığı.</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96261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Danimarka, Eurojust Yönetmeliğine katılmadığı için, Danimarka'nın Eurojust'a bir Temsilci atamasıyla, Ulusal Masa sayısı Aralık 2019'da 27'ye düştü.</a:t>
            </a:r>
          </a:p>
          <a:p>
            <a:pPr algn="just"/>
            <a:endParaRPr lang="tr-TR" noProof="0" dirty="0" smtClean="0"/>
          </a:p>
          <a:p>
            <a:pPr algn="just"/>
            <a:r>
              <a:rPr lang="tr-TR" noProof="0" dirty="0" smtClean="0"/>
              <a:t>Birleşik Krallığın 31 Ocak 2020'de Avrupa Birliği'nden çekilmesinin ardından Ulusal Masa sayısı 26'dır.</a:t>
            </a:r>
          </a:p>
          <a:p>
            <a:pPr algn="just"/>
            <a:endParaRPr lang="tr-TR" noProof="0" dirty="0" smtClean="0"/>
          </a:p>
          <a:p>
            <a:pPr algn="just"/>
            <a:r>
              <a:rPr lang="tr-TR" noProof="0" dirty="0" smtClean="0"/>
              <a:t>Eurojust, ulusal soruşturma ve kovuşturma makamları arasındaki koordinasyonu ve işbirliğini destekler ve güçlendirir.</a:t>
            </a:r>
          </a:p>
          <a:p>
            <a:pPr algn="just"/>
            <a:endParaRPr lang="tr-TR" noProof="0" dirty="0" smtClean="0"/>
          </a:p>
          <a:p>
            <a:pPr algn="just"/>
            <a:r>
              <a:rPr lang="tr-TR" noProof="0" dirty="0" smtClean="0"/>
              <a:t>Eurojust, AB Üye ülkelerinden savcılara ve diğer araştırmacılara, bu suçun iki veya daha fazla üye devleti etkilediği veya ortak gerekçelerle kovuşturma gerektirdiği durumlarda, Üye Devletlerin yetkilileri, </a:t>
            </a:r>
            <a:r>
              <a:rPr lang="tr-TR" noProof="0" dirty="0" err="1" smtClean="0"/>
              <a:t>Europol</a:t>
            </a:r>
            <a:r>
              <a:rPr lang="tr-TR" noProof="0" dirty="0" smtClean="0"/>
              <a:t>, EPPO ve OLAF tarafından yürütülen operasyonlar ve sağlanan bilgiler temelinde yardımcı olur.</a:t>
            </a:r>
          </a:p>
          <a:p>
            <a:pPr algn="just"/>
            <a:endParaRPr lang="tr-TR" noProof="0" dirty="0" smtClean="0"/>
          </a:p>
          <a:p>
            <a:pPr algn="just"/>
            <a:r>
              <a:rPr lang="tr-TR" noProof="0" dirty="0" smtClean="0"/>
              <a:t>Eurojust, Üye Devletlerin yetkili makamlarının talebi üzerine veya kendi inisiyatifiyle hareket eder. Bazı durumlarda Eurojust, Avrupa Komisyonu veya Avrupa Cumhuriyet Savcılığının talebi üzerine hareket edebilir.</a:t>
            </a:r>
          </a:p>
          <a:p>
            <a:pPr algn="just"/>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853863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573180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a:t>b.</a:t>
            </a:r>
            <a:r>
              <a:rPr lang="en-US" dirty="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422345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Oturum gündemi. Katılımcıların ellerinde birer kopya olmalıdır.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1254691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Delegelerin sorularına ayrılan süre.</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9606635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sz="1200" kern="1200" noProof="0" dirty="0" smtClean="0">
                <a:solidFill>
                  <a:schemeClr val="tx1"/>
                </a:solidFill>
                <a:effectLst/>
                <a:latin typeface="+mn-lt"/>
                <a:ea typeface="ＭＳ Ｐゴシック" pitchFamily="-65" charset="-128"/>
                <a:cs typeface="ＭＳ Ｐゴシック" pitchFamily="-65" charset="-128"/>
              </a:rPr>
              <a:t>Sözleşmenin 35. Maddesinin 1. fıkrasının c bendi uyarınca, Taraflardan her biri, bu Bölüm kapsamındaki soruşturma ve yargılamalarda, özellikle söz konusu Maddede tanımlandığı üzere, acil yardım sağlamak için haftanın 7 günü</a:t>
            </a:r>
            <a:r>
              <a:rPr lang="tr-TR" sz="1200" kern="1200" baseline="0" noProof="0" dirty="0" smtClean="0">
                <a:solidFill>
                  <a:schemeClr val="tx1"/>
                </a:solidFill>
                <a:effectLst/>
                <a:latin typeface="+mn-lt"/>
                <a:ea typeface="ＭＳ Ｐゴシック" pitchFamily="-65" charset="-128"/>
                <a:cs typeface="ＭＳ Ｐゴシック" pitchFamily="-65" charset="-128"/>
              </a:rPr>
              <a:t> </a:t>
            </a:r>
            <a:r>
              <a:rPr lang="tr-TR" sz="1200" kern="1200" noProof="0" dirty="0" smtClean="0">
                <a:solidFill>
                  <a:schemeClr val="tx1"/>
                </a:solidFill>
                <a:effectLst/>
                <a:latin typeface="+mn-lt"/>
                <a:ea typeface="ＭＳ Ｐゴシック" pitchFamily="-65" charset="-128"/>
                <a:cs typeface="ＭＳ Ｐゴシック" pitchFamily="-65" charset="-128"/>
              </a:rPr>
              <a:t>24 saat</a:t>
            </a:r>
            <a:r>
              <a:rPr lang="tr-TR" sz="1200" kern="1200" baseline="0" noProof="0" dirty="0" smtClean="0">
                <a:solidFill>
                  <a:schemeClr val="tx1"/>
                </a:solidFill>
                <a:effectLst/>
                <a:latin typeface="+mn-lt"/>
                <a:ea typeface="ＭＳ Ｐゴシック" pitchFamily="-65" charset="-128"/>
                <a:cs typeface="ＭＳ Ｐゴシック" pitchFamily="-65" charset="-128"/>
              </a:rPr>
              <a:t> </a:t>
            </a:r>
            <a:r>
              <a:rPr lang="tr-TR" sz="1200" kern="1200" noProof="0" dirty="0" smtClean="0">
                <a:solidFill>
                  <a:schemeClr val="tx1"/>
                </a:solidFill>
                <a:effectLst/>
                <a:latin typeface="+mn-lt"/>
                <a:ea typeface="ＭＳ Ｐゴシック" pitchFamily="-65" charset="-128"/>
                <a:cs typeface="ＭＳ Ｐゴシック" pitchFamily="-65" charset="-128"/>
              </a:rPr>
              <a:t>kullanılabilir bir irtibat noktası belirleme yükümlülüğüne sahiptir. Bu ağın kurulmasının, Tarafların bilgisayar veya bilgisayarla ilgili suçlardan kaynaklanan kanun uygulama zorluklarına etkili bir şekilde yanıt verebilmelerini sağlamak için bu Sözleşme tarafından sağlanan en önemli araçlardan biri olduğu kabul edilmiştir. </a:t>
            </a:r>
            <a:endParaRPr lang="tr-TR" noProof="0" dirty="0" smtClean="0">
              <a:effectLst/>
              <a:latin typeface="Arial" panose="020B0604020202020204" pitchFamily="34" charset="0"/>
            </a:endParaRP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Her bir Tarafın 7/24 temas noktasının görevi, diğerlerinin yanı sıra, teknik görüş</a:t>
            </a:r>
            <a:r>
              <a:rPr lang="tr-TR" baseline="0" noProof="0" dirty="0" smtClean="0">
                <a:effectLst/>
                <a:latin typeface="Arial" panose="020B0604020202020204" pitchFamily="34" charset="0"/>
              </a:rPr>
              <a:t> verilmesini</a:t>
            </a:r>
            <a:r>
              <a:rPr lang="tr-TR" noProof="0" dirty="0" smtClean="0">
                <a:effectLst/>
                <a:latin typeface="Arial" panose="020B0604020202020204" pitchFamily="34" charset="0"/>
              </a:rPr>
              <a:t>, verilerin korunmasını, delillerin toplanmasını, yasal bilgilerin verilmesini ve şüphelilerin yerinin tespit edilmesini kolaylaştırmak veya doğrudan yürütmektir. Paragraf 1'deki "yasal bilgi" terimi, resmi veya resmi olmayan işbirliği sağlamak üzere gerekli olan herhangi bir yasal önkoşul için işbirliği arayan karşı Tarafa tavsiye anlamına gelir.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147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sz="1200" kern="1200" noProof="0" dirty="0" smtClean="0">
                <a:solidFill>
                  <a:schemeClr val="tx1"/>
                </a:solidFill>
                <a:effectLst/>
                <a:latin typeface="+mn-lt"/>
                <a:ea typeface="ＭＳ Ｐゴシック" pitchFamily="-65" charset="-128"/>
                <a:cs typeface="ＭＳ Ｐゴシック" pitchFamily="-65" charset="-128"/>
              </a:rPr>
              <a:t>Her bir Taraf, kanun uygulama yapısı içinde irtibat noktasını nerede bulacağını belirleme özgürlüğüne sahiptir. Bazı taraflar, karşılıklı yardım için 7/24 irtibat noktasını kendi merkezi otoritesinde kurmak isteyebilir, bazıları en iyi yerin bilgisayar veya bilgisayarla ilgili suçlarla mücadelede uzmanlaşmış bir polis birimi olduğuna inanabilir, ancak hükümet yapısı ve yasal sistemi göz önüne alındığında, bazı devletler özel kurumlarla çalışmayı tercih edebilir.</a:t>
            </a:r>
            <a:r>
              <a:rPr lang="tr-TR" noProof="0" dirty="0" smtClean="0">
                <a:effectLst/>
                <a:latin typeface="Arial" panose="020B0604020202020204" pitchFamily="34" charset="0"/>
              </a:rPr>
              <a:t> </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7/24 irtibat noktası, hem bir saldırıyı durdurmak veya izlemek için teknik tavsiyeler vermek hem de şüphelilerin yerini tespit etmek gibi uluslararası işbirliği görevlerini yerine getireceğinden, burada tek bir doğru cevap yoktur ve ağın yapısının zamanla gelişeceği düşünülmektedir.</a:t>
            </a:r>
            <a:r>
              <a:rPr lang="tr-TR" baseline="0" noProof="0" dirty="0" smtClean="0">
                <a:effectLst/>
                <a:latin typeface="Arial" panose="020B0604020202020204" pitchFamily="34" charset="0"/>
              </a:rPr>
              <a:t> </a:t>
            </a:r>
            <a:r>
              <a:rPr lang="tr-TR" noProof="0" dirty="0" smtClean="0">
                <a:effectLst/>
                <a:latin typeface="Arial" panose="020B0604020202020204" pitchFamily="34" charset="0"/>
              </a:rPr>
              <a:t>Ulusal irtibat noktasını belirlerken, diğer dilleri kullanan irtibat noktaları ile iletişim kurma ihtiyacına gereken önem verilmelidir.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8263613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effectLst/>
                <a:latin typeface="Arial" panose="020B0604020202020204" pitchFamily="34" charset="0"/>
              </a:rPr>
              <a:t>Sözleşme maddesi, 7/24 irtibat ağı tarafından yerine getirilmesi gereken kritik görevler arasında, doğrudan kendisinin gerçekleştirmediği işlevlerin hızlı bir şekilde yürütülmesini kolaylaştırma yeteneği olduğunu öngörmektedir. Örneğin, bir Tarafın 7/24 irtibat noktası bir polis biriminin bir parçasıysa, uygun eylemin günün veya gecenin herhangi bir saatinde alınabilmesi için, uluslararası iade veya karşılıklı yardım için merkezi otorite gibi devlet içindeki diğer ilgili bileşenlerle hızlı bir şekilde koordine olma yeteneğine sahip olmalıdır. Ayrıca, paragraf 2'ye göre, her bir Tarafın 7/24 irtibat ağının, ağın diğer üyeleriyle hızlandırılmış olarak iletişim kurma kapasitesine sahip olması gerekmektedir.</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Ayrıca, ağdaki her irtibat noktasının uygun ekipmana sahip olması gereklidir. Güncel telefon, faks ve bilgisayar donanımı, ağın düzgün çalışması için gerekli olacak ve teknoloji ilerledikçe diğer iletişim ve analitik ekipman biçimlerinin sistemin bir parçası olması gerekecektir. Ayrıca, bir Tarafın ağ ekibinin bir parçası olarak katılan personelin bilgisayar veya bilgisayarla ilgili suçlar ve buna nasıl etkili bir şekilde müdahale edileceği konusunda uygun şekilde eğitilmiş olması gereklidir.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0241635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3420859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Delegelerin sorularına ayrılan süre.</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387456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6166104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966611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8005708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33</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Oturum hedefleri. Oturumun sonunda elde edilmesi beklenen hususlar katılımcılara sunulmalıdır.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34</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35</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36</a:t>
            </a:fld>
            <a:endParaRPr lang="en-US"/>
          </a:p>
        </p:txBody>
      </p:sp>
    </p:spTree>
    <p:extLst>
      <p:ext uri="{BB962C8B-B14F-4D97-AF65-F5344CB8AC3E}">
        <p14:creationId xmlns:p14="http://schemas.microsoft.com/office/powerpoint/2010/main" val="7549099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smtClean="0"/>
              <a:t>Katılımcıların sorularına ayrılan süre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699332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88156948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715181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tr-TR" sz="1200" kern="1200" noProof="0" dirty="0" smtClean="0">
                <a:solidFill>
                  <a:schemeClr val="tx1"/>
                </a:solidFill>
                <a:effectLst/>
                <a:latin typeface="+mn-lt"/>
                <a:ea typeface="ＭＳ Ｐゴシック" pitchFamily="-65" charset="-128"/>
                <a:cs typeface="ＭＳ Ｐゴシック" pitchFamily="-65" charset="-128"/>
              </a:rPr>
              <a:t>Resmi bir talepte bulunan savcılar veya hakimler, talepte bulunulan bir devletin böyle bir yükümlülüğünün var olduğu durumlarda uluslararası bir belge yoluyla yardım etme konusundaki uluslararası yükümlülüğü her zaman ileri sürmelidir. Aynı şekilde, talep mektubunun yazıldığı yetki de açıklanmalıdır.</a:t>
            </a:r>
            <a:endParaRPr lang="tr-TR" sz="1800" b="0" i="0" u="none" strike="noStrike" baseline="0" noProof="0" dirty="0" smtClean="0">
              <a:latin typeface="MinionPro-Regular"/>
            </a:endParaRPr>
          </a:p>
          <a:p>
            <a:pPr algn="just"/>
            <a:endParaRPr lang="tr-TR" sz="1800" b="0" i="0" u="none" strike="noStrike" baseline="0" noProof="0" dirty="0" smtClean="0">
              <a:latin typeface="MinionPro-Regular"/>
            </a:endParaRPr>
          </a:p>
          <a:p>
            <a:pPr algn="just"/>
            <a:r>
              <a:rPr lang="tr-TR" sz="1800" b="0" i="0" u="none" strike="noStrike" baseline="0" noProof="0" dirty="0" smtClean="0">
                <a:latin typeface="MinionPro-Regular"/>
              </a:rPr>
              <a:t>Benzer şekilde, talepte bulunan taraf, kendi iç hukukunun fiilen yapılmakta olan talebe izin vermesini sağlamaya özen göstermelidir. Örneğin, bir iç mevzuat, aslında birçok sözleşmenin, antlaşmanın veya diğer uluslararası belgelerin izin verdiği bazı taleplere veya talep türlerine izin vermeyebilir. Bazı devlet için iç mevzuatın önceliği olacaktır. Bu tür durumlarda iç hukuka uygun olmayan bir talepte bulunmak, bu yolla elde edilen delil taleplerinin reddedilmesi için itirazlar veya argümanlara yol açacaktır.</a:t>
            </a:r>
            <a:endParaRPr lang="tr-TR" b="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4116685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tr-TR" sz="1200" kern="1200" noProof="0" dirty="0" smtClean="0">
                <a:solidFill>
                  <a:schemeClr val="tx1"/>
                </a:solidFill>
                <a:effectLst/>
                <a:latin typeface="+mn-lt"/>
                <a:ea typeface="ＭＳ Ｐゴシック" pitchFamily="-65" charset="-128"/>
                <a:cs typeface="ＭＳ Ｐゴシック" pitchFamily="-65" charset="-128"/>
              </a:rPr>
              <a:t>İdari yardım, delil elde etmek için herhangi bir zorlayıcı durumun (örneğin bir talimat veya mahkeme emri) kullanılmasının gerekli olmadığı bir devlete delil toplama talebinde bulunurken de kullanılabilir ve kullanılmalıdır. Böyle bir yaklaşım gecikme riskini azaltır ve çoğu devlet tarafından memnuniyetle karşılanacaktır.</a:t>
            </a:r>
            <a:r>
              <a:rPr lang="tr-TR" sz="1800" b="0" i="0" u="none" strike="noStrike" baseline="0" noProof="0" dirty="0" smtClean="0">
                <a:latin typeface="MinionPro-Regular"/>
              </a:rPr>
              <a:t> </a:t>
            </a:r>
          </a:p>
          <a:p>
            <a:pPr algn="just"/>
            <a:endParaRPr lang="tr-TR" sz="1800" b="0" i="0" u="none" strike="noStrike" baseline="0" noProof="0" dirty="0" smtClean="0">
              <a:latin typeface="MinionPro-Regular"/>
            </a:endParaRPr>
          </a:p>
          <a:p>
            <a:pPr algn="just"/>
            <a:r>
              <a:rPr lang="tr-TR" sz="1800" b="0" i="0" u="none" strike="noStrike" baseline="0" noProof="0" dirty="0" smtClean="0">
                <a:latin typeface="MinionPro-Regular"/>
              </a:rPr>
              <a:t>Bu bağlamda, idari yardım bazen "resmi olmayan yardım" olarak anılsa da, elde edilen delilin formunun resmi olmadığı veya delilsiz olduğu anlamına gelmediğini hatırlamak önemlidir; aksine, idari/ resmi olmayan olarak yerine getirilen bir delil talebi, delilleri resmi bir talep mektubuna cevap olarak toplanmış gibi aynı biçimde sunmalıdır.</a:t>
            </a:r>
          </a:p>
          <a:p>
            <a:pPr algn="just"/>
            <a:endParaRPr lang="tr-TR" sz="1800" b="0" i="0" u="none" strike="noStrike" baseline="0" noProof="0" dirty="0" smtClean="0">
              <a:latin typeface="MinionPro-Regular"/>
            </a:endParaRPr>
          </a:p>
          <a:p>
            <a:pPr algn="just"/>
            <a:r>
              <a:rPr lang="tr-TR" sz="1800" b="0" i="0" u="none" strike="noStrike" baseline="0" noProof="0" dirty="0" smtClean="0">
                <a:latin typeface="MinionPro-Regular"/>
              </a:rPr>
              <a:t>Resmi olmayan bir yaklaşım, onun zaman resmi bir istek mektubu verme niyetinin olduğu yerde, herhangi bir durumda herhangi bir durumda herhangi bir delilin ilk adımı olmalıdır. Polisten polise veya savcıdan savcılığa başlayarak, talep eden devlet, mektubun kesinleşmesinden önce mektubun şeklini ve gereklerini talep edilen devletle görüşme olanağına sahip olacaktır; bu, talep edilen devletin ihtiyaç duyduğu tüm konuları ele almasını ve resmi talepten önce sorgulama yollarının mümkün olduğunca daraltılmasını daha iyi sağlayacaktır. Ayrıca, her iki devletteki yetkililerin aralarında ağlar ve bağlantılar kurmalarına yardımcı olacaktır.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5735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tr-TR" sz="1800" b="0" i="0" u="none" strike="noStrike" baseline="0" noProof="0" dirty="0" smtClean="0">
                <a:latin typeface="MinionPro-Regular"/>
              </a:rPr>
              <a:t>Savcılar ve müfettişler, karşılıklı adli yardımla ilgili sözleşmelerin ve antlaşmaların parametrelerini uygun şekilde dikkate alırsa kafa karışıklığı önlenebilir. Karşılıklı adli yardım rejiminin delil elde etme rejimi olduğu unutulmamalıdır; bu nedenle, istihbaratın elde edilmesi ve şüphelilerin veya kaçakların yerlerinin tespiti genellikle sadece, elbette anlaşma sağlanabilecek veya sağlanmayacak idari yardım yoluyla aranmalıdır.</a:t>
            </a:r>
            <a:endParaRPr lang="tr-TR" b="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62253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tr-TR" sz="1800" b="0" i="0" u="none" strike="noStrike" baseline="0" noProof="0" dirty="0" smtClean="0">
                <a:latin typeface="MinionPro-Regular"/>
              </a:rPr>
              <a:t>Gayri resmi olarak ele alınabilecek soruşturma türlerinin kesin bir listesi yapılamasa da, bazı genel gözlemler yararlı olabilir.</a:t>
            </a:r>
          </a:p>
          <a:p>
            <a:pPr algn="just"/>
            <a:endParaRPr lang="tr-TR" sz="1800" b="0" i="0" u="none" strike="noStrike" baseline="0" noProof="0" dirty="0" smtClean="0">
              <a:latin typeface="MinionPro-Regular"/>
            </a:endParaRPr>
          </a:p>
          <a:p>
            <a:pPr algn="just"/>
            <a:r>
              <a:rPr lang="tr-TR" sz="1800" b="0" i="0" u="none" strike="noStrike" baseline="0" noProof="0" dirty="0" smtClean="0">
                <a:latin typeface="MinionPro-Regular"/>
              </a:rPr>
              <a:t>Bununla birlikte, devletten devlete farklılıklar olabileceği her zaman akılda tutulmalıdır.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406371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tr-TR" sz="1800" b="0" i="0" u="none" strike="noStrike" baseline="0" noProof="0" dirty="0" smtClean="0">
                <a:latin typeface="MinionPro-Regular"/>
              </a:rPr>
              <a:t>İdari yardımla ilgili herhangi bir değerlendirme, daha sonraki, resmi bir talebin önünü açmak için bu tür bir yardımın kullanılabileceğini göz ardı etmemelidir.</a:t>
            </a:r>
          </a:p>
          <a:p>
            <a:pPr algn="just"/>
            <a:endParaRPr lang="tr-TR" sz="1800" b="0" i="0" u="none" strike="noStrike" baseline="0" noProof="0" dirty="0" smtClean="0">
              <a:latin typeface="MinionPro-Regular"/>
            </a:endParaRPr>
          </a:p>
          <a:p>
            <a:pPr algn="just"/>
            <a:r>
              <a:rPr lang="tr-TR" sz="1800" b="0" i="0" u="none" strike="noStrike" baseline="0" noProof="0" dirty="0" smtClean="0">
                <a:latin typeface="MinionPro-Regular"/>
              </a:rPr>
              <a:t>Örneğin, resmi bir talep mektubundaki bir soruşturmayı önce resmi olmayan yollarla yardım arayarak daraltmak mümkün olabilir. Örneğin, yabancı bir ülkedeki bir telefon şirketinin çalışanından bir açıklama alınacaksa, resmi süreci hızlandıracak şekilde söz konusu şirketi, adresini ve diğer ayrıntıları belirlemek için idari önlemler alınabilir.</a:t>
            </a:r>
          </a:p>
          <a:p>
            <a:pPr algn="just"/>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669794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tr-TR" sz="1800" b="0" i="0" u="none" strike="noStrike" baseline="0" noProof="0" dirty="0" smtClean="0">
                <a:latin typeface="MinionPro-Regular"/>
              </a:rPr>
              <a:t>Resmi olmayan adli yardımın nasıl daha verimli hale getirileceğine dair öneriler.</a:t>
            </a:r>
            <a:endParaRPr lang="tr-TR" sz="1800" b="0" i="0" u="none" strike="noStrike" baseline="0" noProof="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65206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s3.amazonaws.com/mentoring.redesign/s3fs-public/efficiency.jpg&amp;imgrefurl=https://www.score.org/blog/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 Id="rId9" Type="http://schemas.microsoft.com/office/2007/relationships/diagramDrawing" Target="../diagrams/drawing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32.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echr.coe.int/PublishingImages/Rules_Court.jpg&amp;imgrefurl=https://www.echr.coe.int/Pages/home.aspx?p=basictexts/rules&amp;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154984"/>
          </a:xfrm>
          <a:prstGeom prst="rect">
            <a:avLst/>
          </a:prstGeom>
          <a:ln>
            <a:noFill/>
          </a:ln>
        </p:spPr>
        <p:txBody>
          <a:bodyPr wrap="square">
            <a:spAutoFit/>
          </a:bodyPr>
          <a:lstStyle/>
          <a:p>
            <a:pPr algn="ctr"/>
            <a:r>
              <a:rPr lang="tr-TR" sz="3600" b="1" i="1" dirty="0">
                <a:solidFill>
                  <a:schemeClr val="tx2"/>
                </a:solidFill>
              </a:rPr>
              <a:t>Adli Personel için Uluslararası İşbirliğine İlişkin Uzmanlık </a:t>
            </a:r>
            <a:r>
              <a:rPr lang="tr-TR" sz="3600" b="1" i="1" dirty="0" smtClean="0">
                <a:solidFill>
                  <a:schemeClr val="tx2"/>
                </a:solidFill>
              </a:rPr>
              <a:t>Eğitimi</a:t>
            </a:r>
            <a:endParaRPr lang="tr-TR" b="1" dirty="0" smtClean="0"/>
          </a:p>
          <a:p>
            <a:pPr marL="0" indent="0" algn="ctr">
              <a:buFont typeface="Arial" charset="0"/>
              <a:buNone/>
              <a:defRPr/>
            </a:pPr>
            <a:r>
              <a:rPr lang="tr-TR" b="1" dirty="0" smtClean="0"/>
              <a:t> </a:t>
            </a:r>
            <a:endParaRPr lang="tr-TR" sz="3200" b="1" dirty="0" smtClean="0">
              <a:solidFill>
                <a:schemeClr val="tx2"/>
              </a:solidFill>
            </a:endParaRPr>
          </a:p>
          <a:p>
            <a:pPr marL="0" indent="0" algn="ctr">
              <a:buFont typeface="Arial" charset="0"/>
              <a:buNone/>
              <a:defRPr/>
            </a:pPr>
            <a:r>
              <a:rPr lang="tr-TR" sz="3200" b="1" dirty="0" smtClean="0">
                <a:solidFill>
                  <a:schemeClr val="tx2"/>
                </a:solidFill>
              </a:rPr>
              <a:t>Oturum 1.5</a:t>
            </a:r>
          </a:p>
          <a:p>
            <a:pPr marL="0" indent="0" algn="ctr">
              <a:buFont typeface="Arial" charset="0"/>
              <a:buNone/>
              <a:defRPr/>
            </a:pPr>
            <a:r>
              <a:rPr lang="tr-TR" sz="3200" b="1" dirty="0" smtClean="0">
                <a:solidFill>
                  <a:schemeClr val="tx2"/>
                </a:solidFill>
              </a:rPr>
              <a:t>Resmi Olmayan Uluslararası İşbirliği Yöntemleri</a:t>
            </a:r>
          </a:p>
          <a:p>
            <a:pPr marL="0" indent="0" algn="ctr">
              <a:buFont typeface="Arial" charset="0"/>
              <a:buNone/>
              <a:defRPr/>
            </a:pPr>
            <a:endParaRPr lang="tr-TR" sz="3200" b="1" dirty="0" smtClean="0">
              <a:solidFill>
                <a:schemeClr val="tx2"/>
              </a:solidFill>
            </a:endParaRPr>
          </a:p>
          <a:p>
            <a:pPr marL="0" indent="0" algn="ctr">
              <a:buFont typeface="Arial" charset="0"/>
              <a:buNone/>
              <a:defRPr/>
            </a:pPr>
            <a:r>
              <a:rPr lang="tr-TR" sz="3200" b="1" smtClean="0">
                <a:solidFill>
                  <a:schemeClr val="tx2"/>
                </a:solidFill>
              </a:rPr>
              <a:t>- çevrim </a:t>
            </a:r>
            <a:r>
              <a:rPr lang="tr-TR" sz="3200" b="1" dirty="0" smtClean="0">
                <a:solidFill>
                  <a:schemeClr val="tx2"/>
                </a:solidFill>
              </a:rPr>
              <a:t>içi sürüm -</a:t>
            </a:r>
            <a:endParaRPr lang="tr-TR" sz="28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Cezai konularda resmi ve </a:t>
            </a:r>
            <a:r>
              <a:rPr lang="tr-TR" sz="2800" b="1" dirty="0" smtClean="0"/>
              <a:t>resmi olmayan </a:t>
            </a:r>
            <a:endParaRPr lang="tr-TR" sz="2800" b="1" dirty="0"/>
          </a:p>
          <a:p>
            <a:pPr marL="0" indent="0" algn="r">
              <a:buFont typeface="Arial" charset="0"/>
              <a:buNone/>
              <a:defRPr/>
            </a:pPr>
            <a:r>
              <a:rPr lang="tr-TR" sz="2800" b="1" dirty="0"/>
              <a:t>karşılıklı </a:t>
            </a:r>
            <a:r>
              <a:rPr lang="tr-TR" sz="2800" b="1" dirty="0" smtClean="0"/>
              <a:t>adli </a:t>
            </a:r>
            <a:r>
              <a:rPr lang="tr-TR" sz="2800" b="1" dirty="0"/>
              <a:t>yardım</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434166" y="1367487"/>
            <a:ext cx="4246677" cy="4708981"/>
          </a:xfrm>
          <a:prstGeom prst="rect">
            <a:avLst/>
          </a:prstGeom>
        </p:spPr>
        <p:txBody>
          <a:bodyPr wrap="square">
            <a:spAutoFit/>
          </a:bodyPr>
          <a:lstStyle/>
          <a:p>
            <a:pPr marL="342900" indent="-342900" algn="just">
              <a:spcAft>
                <a:spcPts val="0"/>
              </a:spcAft>
              <a:buFont typeface="Wingdings" pitchFamily="2" charset="2"/>
              <a:buChar char="Ø"/>
            </a:pPr>
            <a:r>
              <a:rPr lang="tr-TR" sz="2000" b="1" dirty="0" smtClean="0">
                <a:cs typeface="Arial" panose="020B0604020202020204" pitchFamily="34" charset="0"/>
              </a:rPr>
              <a:t>Resmi olmayan (idari) süreci en verimli hale getirmek için:</a:t>
            </a:r>
            <a:endParaRPr lang="tr-TR" sz="2000" b="0" i="0" u="none" strike="noStrike" baseline="0" dirty="0" smtClean="0">
              <a:cs typeface="Arial" panose="020B0604020202020204" pitchFamily="34" charset="0"/>
            </a:endParaRPr>
          </a:p>
          <a:p>
            <a:pPr marL="342900" indent="-342900" algn="just">
              <a:spcAft>
                <a:spcPts val="0"/>
              </a:spcAft>
              <a:buFont typeface="Wingdings" pitchFamily="2" charset="2"/>
              <a:buChar char="Ø"/>
            </a:pPr>
            <a:endParaRPr lang="tr-TR" sz="2000" b="1" dirty="0" smtClean="0">
              <a:cs typeface="Arial" panose="020B0604020202020204" pitchFamily="34" charset="0"/>
            </a:endParaRPr>
          </a:p>
          <a:p>
            <a:pPr marL="342900" indent="-342900" algn="just">
              <a:spcAft>
                <a:spcPts val="0"/>
              </a:spcAft>
              <a:buFont typeface="Arial" panose="020B0604020202020204" pitchFamily="34" charset="0"/>
              <a:buChar char="•"/>
            </a:pPr>
            <a:r>
              <a:rPr lang="tr-TR" sz="2000" dirty="0" smtClean="0">
                <a:cs typeface="Arial" panose="020B0604020202020204" pitchFamily="34" charset="0"/>
              </a:rPr>
              <a:t>Dostane ve yasal düzlemde bir ilişki sürdürün.</a:t>
            </a:r>
          </a:p>
          <a:p>
            <a:pPr marL="342900" indent="-342900" algn="just">
              <a:spcAft>
                <a:spcPts val="0"/>
              </a:spcAft>
              <a:buFont typeface="Arial" panose="020B0604020202020204" pitchFamily="34" charset="0"/>
              <a:buChar char="•"/>
            </a:pPr>
            <a:endParaRPr lang="tr-TR" sz="2000" dirty="0" smtClean="0">
              <a:cs typeface="Arial" panose="020B0604020202020204" pitchFamily="34" charset="0"/>
            </a:endParaRPr>
          </a:p>
          <a:p>
            <a:pPr marL="342900" indent="-342900" algn="just">
              <a:spcAft>
                <a:spcPts val="0"/>
              </a:spcAft>
              <a:buFont typeface="Arial" panose="020B0604020202020204" pitchFamily="34" charset="0"/>
              <a:buChar char="•"/>
            </a:pPr>
            <a:r>
              <a:rPr lang="tr-TR" sz="2000" dirty="0">
                <a:cs typeface="Arial" panose="020B0604020202020204" pitchFamily="34" charset="0"/>
              </a:rPr>
              <a:t>Y</a:t>
            </a:r>
            <a:r>
              <a:rPr lang="tr-TR" sz="2000" dirty="0" smtClean="0">
                <a:cs typeface="Arial" panose="020B0604020202020204" pitchFamily="34" charset="0"/>
              </a:rPr>
              <a:t>etkilileri rahatsız edecek uygunsuz resmi olmayan taleplerden kaçının.</a:t>
            </a:r>
          </a:p>
          <a:p>
            <a:pPr marL="342900" indent="-342900" algn="just">
              <a:spcAft>
                <a:spcPts val="0"/>
              </a:spcAft>
              <a:buFont typeface="Arial" panose="020B0604020202020204" pitchFamily="34" charset="0"/>
              <a:buChar char="•"/>
            </a:pPr>
            <a:endParaRPr lang="tr-TR" sz="2000" dirty="0" smtClean="0">
              <a:cs typeface="Arial" panose="020B0604020202020204" pitchFamily="34" charset="0"/>
            </a:endParaRPr>
          </a:p>
          <a:p>
            <a:pPr marL="342900" indent="-342900" algn="just">
              <a:spcAft>
                <a:spcPts val="0"/>
              </a:spcAft>
              <a:buFont typeface="Arial" panose="020B0604020202020204" pitchFamily="34" charset="0"/>
              <a:buChar char="•"/>
            </a:pPr>
            <a:r>
              <a:rPr lang="tr-TR" sz="2000" dirty="0" smtClean="0">
                <a:cs typeface="Arial" panose="020B0604020202020204" pitchFamily="34" charset="0"/>
              </a:rPr>
              <a:t>Daha hızlı olduğu için mümkünse hukuki yardım yerine resmi olmayan yardım yolunu kullanın.</a:t>
            </a:r>
            <a:endParaRPr lang="tr-TR" sz="2000" i="0" u="none" strike="noStrike" baseline="0" dirty="0" smtClean="0">
              <a:cs typeface="Arial" panose="020B0604020202020204" pitchFamily="34" charset="0"/>
            </a:endParaRPr>
          </a:p>
          <a:p>
            <a:pPr marL="342900" indent="-342900" algn="just">
              <a:spcAft>
                <a:spcPts val="0"/>
              </a:spcAft>
              <a:buFont typeface="Arial" panose="020B0604020202020204" pitchFamily="34" charset="0"/>
              <a:buChar char="•"/>
            </a:pPr>
            <a:endParaRPr lang="tr-TR" sz="20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5181600" y="1114425"/>
            <a:ext cx="3566334" cy="2246769"/>
          </a:xfrm>
          <a:prstGeom prst="rect">
            <a:avLst/>
          </a:prstGeom>
        </p:spPr>
        <p:txBody>
          <a:bodyPr wrap="square">
            <a:spAutoFit/>
          </a:bodyPr>
          <a:lstStyle/>
          <a:p>
            <a:pPr marL="342900" indent="-342900" algn="just">
              <a:spcAft>
                <a:spcPts val="0"/>
              </a:spcAft>
              <a:buFont typeface="Arial" panose="020B0604020202020204" pitchFamily="34" charset="0"/>
              <a:buChar char="•"/>
            </a:pPr>
            <a:r>
              <a:rPr lang="tr-TR" sz="2000" b="1" dirty="0" smtClean="0">
                <a:cs typeface="Arial" panose="020B0604020202020204" pitchFamily="34" charset="0"/>
              </a:rPr>
              <a:t>Resmi yardımın önünü açmak için </a:t>
            </a:r>
            <a:r>
              <a:rPr lang="tr-TR" sz="2000" dirty="0" smtClean="0">
                <a:cs typeface="Arial" panose="020B0604020202020204" pitchFamily="34" charset="0"/>
              </a:rPr>
              <a:t>resmi olmayan yardımı kullanın, tüm arka plan araştırmalarını yapın, böylece odaklanmış ve hedefe uygun bir MLA talebinde bulunulabilirsiniz.</a:t>
            </a:r>
            <a:endParaRPr lang="tr-TR" sz="2000" i="0" u="none" strike="noStrike" baseline="0" dirty="0">
              <a:cs typeface="Arial" panose="020B0604020202020204" pitchFamily="34" charset="0"/>
            </a:endParaRPr>
          </a:p>
        </p:txBody>
      </p:sp>
      <p:pic>
        <p:nvPicPr>
          <p:cNvPr id="2052" name="Picture 4" descr="5 Innovative Ways to Run a More Efficient Small Business | SCORE">
            <a:hlinkClick r:id="rId4"/>
            <a:extLst>
              <a:ext uri="{FF2B5EF4-FFF2-40B4-BE49-F238E27FC236}">
                <a16:creationId xmlns:a16="http://schemas.microsoft.com/office/drawing/2014/main"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7379" y="3545294"/>
            <a:ext cx="3170555" cy="2113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566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Cezai konularda resmi </a:t>
            </a:r>
            <a:r>
              <a:rPr lang="tr-TR" sz="2800" b="1" dirty="0" smtClean="0"/>
              <a:t>ve resmi olmayan</a:t>
            </a:r>
            <a:endParaRPr lang="tr-TR" sz="2800" b="1" dirty="0"/>
          </a:p>
          <a:p>
            <a:pPr marL="0" indent="0" algn="r">
              <a:buFont typeface="Arial" charset="0"/>
              <a:buNone/>
              <a:defRPr/>
            </a:pPr>
            <a:r>
              <a:rPr lang="tr-TR" sz="2800" b="1" dirty="0"/>
              <a:t>karşılıklı </a:t>
            </a:r>
            <a:r>
              <a:rPr lang="tr-TR" sz="2800" b="1" dirty="0" smtClean="0"/>
              <a:t>adli </a:t>
            </a:r>
            <a:r>
              <a:rPr lang="tr-TR" sz="2800" b="1" dirty="0"/>
              <a:t>yardım</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151140224"/>
              </p:ext>
            </p:extLst>
          </p:nvPr>
        </p:nvGraphicFramePr>
        <p:xfrm>
          <a:off x="177501" y="1957388"/>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t>Siber Suç İşbirliği Konusunda Uzmanlaşmış </a:t>
            </a:r>
          </a:p>
          <a:p>
            <a:pPr marL="0" indent="0" algn="r">
              <a:buFont typeface="Arial" charset="0"/>
              <a:buNone/>
              <a:defRPr/>
            </a:pPr>
            <a:r>
              <a:rPr lang="tr-TR" sz="2800" b="1" dirty="0" smtClean="0"/>
              <a:t>Uluslararası 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99318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Resmi Olmayan Uluslararası İşbirliği Yöntemleri</a:t>
            </a:r>
            <a:endParaRPr lang="tr-TR" sz="28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İkinci Bölüm</a:t>
            </a:r>
          </a:p>
          <a:p>
            <a:pPr algn="ctr">
              <a:lnSpc>
                <a:spcPct val="80000"/>
              </a:lnSpc>
            </a:pPr>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smtClean="0">
                <a:ea typeface="ＭＳ Ｐゴシック" charset="0"/>
                <a:cs typeface="ＭＳ Ｐゴシック" charset="0"/>
              </a:rPr>
              <a:t>Resmi ve Resmi Olmayan </a:t>
            </a:r>
            <a:r>
              <a:rPr lang="tr-TR" sz="3200" b="1" dirty="0" smtClean="0"/>
              <a:t>Siber Suç İşbirliği Konusunda Uzmanlaşmış Uluslararası Kuruluşlar ve Ağlar</a:t>
            </a:r>
          </a:p>
          <a:p>
            <a:pPr algn="ctr" eaLnBrk="1" hangingPunct="1">
              <a:lnSpc>
                <a:spcPct val="80000"/>
              </a:lnSpc>
            </a:pPr>
            <a:endParaRPr lang="tr-TR" sz="3200" dirty="0"/>
          </a:p>
        </p:txBody>
      </p:sp>
    </p:spTree>
    <p:extLst>
      <p:ext uri="{BB962C8B-B14F-4D97-AF65-F5344CB8AC3E}">
        <p14:creationId xmlns:p14="http://schemas.microsoft.com/office/powerpoint/2010/main" val="171645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514058"/>
            <a:ext cx="4572000" cy="4093428"/>
          </a:xfrm>
          <a:prstGeom prst="rect">
            <a:avLst/>
          </a:prstGeom>
        </p:spPr>
        <p:txBody>
          <a:bodyPr>
            <a:spAutoFit/>
          </a:bodyPr>
          <a:lstStyle/>
          <a:p>
            <a:pPr marL="342900" indent="-342900">
              <a:spcAft>
                <a:spcPts val="0"/>
              </a:spcAft>
              <a:buFont typeface="Wingdings" pitchFamily="2" charset="2"/>
              <a:buChar char="Ø"/>
            </a:pPr>
            <a:r>
              <a:rPr lang="tr-TR" sz="2000" b="1" dirty="0" smtClean="0"/>
              <a:t>Interpol Ulusal Merkez Bürosu (NCB) ve Referans Noktaları - NCRP</a:t>
            </a:r>
          </a:p>
          <a:p>
            <a:pPr marL="342900" indent="-342900" algn="just">
              <a:buFont typeface="Arial" panose="020B0604020202020204" pitchFamily="34" charset="0"/>
              <a:buChar char="•"/>
            </a:pPr>
            <a:r>
              <a:rPr lang="tr-TR" sz="2000" dirty="0" smtClean="0"/>
              <a:t>Üyelerine sürekli destek sağlar (günde 24 saat, haftada 7 gün)</a:t>
            </a:r>
          </a:p>
          <a:p>
            <a:pPr marL="342900" indent="-342900" algn="just">
              <a:buFont typeface="Arial" panose="020B0604020202020204" pitchFamily="34" charset="0"/>
              <a:buChar char="•"/>
            </a:pPr>
            <a:r>
              <a:rPr lang="tr-TR" sz="2000" dirty="0" smtClean="0"/>
              <a:t>Tüm dünyada 124'ten fazla irtibat noktası vardır (Eylül 2011)</a:t>
            </a:r>
          </a:p>
          <a:p>
            <a:pPr marL="342900" indent="-342900" algn="just">
              <a:buFont typeface="Arial" panose="020B0604020202020204" pitchFamily="34" charset="0"/>
              <a:buChar char="•"/>
            </a:pPr>
            <a:r>
              <a:rPr lang="tr-TR" sz="2000" dirty="0" smtClean="0"/>
              <a:t>Budapeşte Sözleşmesi kapsamında 7/24 irtibat noktaları kurulmuştur</a:t>
            </a:r>
          </a:p>
          <a:p>
            <a:pPr marL="342900" indent="-342900" algn="just">
              <a:buFont typeface="Arial" panose="020B0604020202020204" pitchFamily="34" charset="0"/>
              <a:buChar char="•"/>
            </a:pPr>
            <a:r>
              <a:rPr lang="tr-TR" sz="2000" dirty="0" smtClean="0"/>
              <a:t>Sözleşmenin bazı Tarafları aynı irtibat noktasını hem Interpol - NCRP'ye hem de G8 Ağına atamıştır.</a:t>
            </a:r>
            <a:endParaRPr lang="tr-TR" sz="2000" dirty="0"/>
          </a:p>
        </p:txBody>
      </p:sp>
      <p:sp>
        <p:nvSpPr>
          <p:cNvPr id="5" name="Rectangle 4">
            <a:extLst>
              <a:ext uri="{FF2B5EF4-FFF2-40B4-BE49-F238E27FC236}">
                <a16:creationId xmlns:a16="http://schemas.microsoft.com/office/drawing/2014/main" id="{046D6463-C26B-9644-9190-9FB17B6BA87A}"/>
              </a:ext>
            </a:extLst>
          </p:cNvPr>
          <p:cNvSpPr/>
          <p:nvPr/>
        </p:nvSpPr>
        <p:spPr>
          <a:xfrm>
            <a:off x="4694306" y="1569867"/>
            <a:ext cx="4361934" cy="1754326"/>
          </a:xfrm>
          <a:prstGeom prst="rect">
            <a:avLst/>
          </a:prstGeom>
        </p:spPr>
        <p:txBody>
          <a:bodyPr wrap="square">
            <a:spAutoFit/>
          </a:bodyPr>
          <a:lstStyle/>
          <a:p>
            <a:pPr marL="342900" indent="-342900" algn="just">
              <a:lnSpc>
                <a:spcPct val="90000"/>
              </a:lnSpc>
              <a:buFont typeface="Wingdings" pitchFamily="2" charset="2"/>
              <a:buChar char="ü"/>
            </a:pPr>
            <a:r>
              <a:rPr lang="tr-TR" sz="2000" b="1" dirty="0" smtClean="0"/>
              <a:t>Hedefler</a:t>
            </a:r>
          </a:p>
          <a:p>
            <a:pPr marL="342900" indent="-342900" algn="just">
              <a:lnSpc>
                <a:spcPct val="90000"/>
              </a:lnSpc>
              <a:buFont typeface="Arial" panose="020B0604020202020204" pitchFamily="34" charset="0"/>
              <a:buChar char="•"/>
            </a:pPr>
            <a:r>
              <a:rPr lang="tr-TR" sz="2000" dirty="0" smtClean="0"/>
              <a:t>polisin diğer ülkelerdeki uzmanları derhal tespit etmesini sağlamak</a:t>
            </a:r>
          </a:p>
          <a:p>
            <a:pPr marL="342900" indent="-342900" algn="just">
              <a:lnSpc>
                <a:spcPct val="90000"/>
              </a:lnSpc>
              <a:buFont typeface="Arial" panose="020B0604020202020204" pitchFamily="34" charset="0"/>
              <a:buChar char="•"/>
            </a:pPr>
            <a:r>
              <a:rPr lang="tr-TR" sz="2000" dirty="0" smtClean="0"/>
              <a:t>bilgisayarla ilgili soruşturmalarda ve delil toplamada anında yardım almak </a:t>
            </a:r>
            <a:endParaRPr lang="tr-TR" sz="2000" dirty="0"/>
          </a:p>
        </p:txBody>
      </p:sp>
      <p:pic>
        <p:nvPicPr>
          <p:cNvPr id="6" name="Picture 5">
            <a:extLst>
              <a:ext uri="{FF2B5EF4-FFF2-40B4-BE49-F238E27FC236}">
                <a16:creationId xmlns:a16="http://schemas.microsoft.com/office/drawing/2014/main"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val="207275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1222" y="1323548"/>
            <a:ext cx="4357354" cy="4708981"/>
          </a:xfrm>
          <a:prstGeom prst="rect">
            <a:avLst/>
          </a:prstGeom>
        </p:spPr>
        <p:txBody>
          <a:bodyPr wrap="square">
            <a:spAutoFit/>
          </a:bodyPr>
          <a:lstStyle/>
          <a:p>
            <a:pPr marL="342900" indent="-342900">
              <a:spcAft>
                <a:spcPts val="0"/>
              </a:spcAft>
              <a:buFont typeface="Wingdings" pitchFamily="2" charset="2"/>
              <a:buChar char="Ø"/>
            </a:pPr>
            <a:r>
              <a:rPr lang="tr-TR" sz="2000" b="1" dirty="0" smtClean="0"/>
              <a:t>Interpol Ulusal Merkez Bürosu (NCB) ve Referans Noktaları - NCRP</a:t>
            </a:r>
          </a:p>
          <a:p>
            <a:pPr marL="342900" indent="-342900" algn="just">
              <a:spcAft>
                <a:spcPts val="0"/>
              </a:spcAft>
              <a:buFont typeface="Wingdings" pitchFamily="2" charset="2"/>
              <a:buChar char="Ø"/>
            </a:pPr>
            <a:endParaRPr lang="tr-TR" sz="2000" b="1" dirty="0" smtClean="0"/>
          </a:p>
          <a:p>
            <a:pPr marL="342900" indent="-342900" algn="just">
              <a:buFont typeface="Arial" panose="020B0604020202020204" pitchFamily="34" charset="0"/>
              <a:buChar char="•"/>
            </a:pPr>
            <a:r>
              <a:rPr lang="tr-TR" sz="2000" dirty="0"/>
              <a:t>P</a:t>
            </a:r>
            <a:r>
              <a:rPr lang="tr-TR" sz="2000" dirty="0" smtClean="0"/>
              <a:t>olis bilgilerinin yanı sıra teknik ve operasyonel destek sağlamak ve paylaşmak.</a:t>
            </a:r>
          </a:p>
          <a:p>
            <a:pPr algn="just"/>
            <a:endParaRPr lang="tr-TR" sz="2000" dirty="0" smtClean="0"/>
          </a:p>
          <a:p>
            <a:pPr marL="342900" indent="-342900" algn="just">
              <a:buFont typeface="Arial" panose="020B0604020202020204" pitchFamily="34" charset="0"/>
              <a:buChar char="•"/>
            </a:pPr>
            <a:r>
              <a:rPr lang="tr-TR" sz="2000" dirty="0"/>
              <a:t>Ş</a:t>
            </a:r>
            <a:r>
              <a:rPr lang="tr-TR" sz="2000" dirty="0" smtClean="0"/>
              <a:t>üpheli teröristler, aranan kişiler, parmak izleri, kayıp veya çalınan seyahat belgeleri, çalınan motorlu araçlar, çalınan sanat eserleri hakkında tipik polis bilgilerinin mümkün olan en kısa sürede paylaşılmasını sağlamak.</a:t>
            </a:r>
            <a:endParaRPr lang="tr-TR" sz="2000" dirty="0"/>
          </a:p>
        </p:txBody>
      </p:sp>
      <p:sp>
        <p:nvSpPr>
          <p:cNvPr id="5" name="Rectangle 4">
            <a:extLst>
              <a:ext uri="{FF2B5EF4-FFF2-40B4-BE49-F238E27FC236}">
                <a16:creationId xmlns:a16="http://schemas.microsoft.com/office/drawing/2014/main" id="{046D6463-C26B-9644-9190-9FB17B6BA87A}"/>
              </a:ext>
            </a:extLst>
          </p:cNvPr>
          <p:cNvSpPr/>
          <p:nvPr/>
        </p:nvSpPr>
        <p:spPr>
          <a:xfrm>
            <a:off x="5095152" y="1344750"/>
            <a:ext cx="3694995" cy="1631216"/>
          </a:xfrm>
          <a:prstGeom prst="rect">
            <a:avLst/>
          </a:prstGeom>
        </p:spPr>
        <p:txBody>
          <a:bodyPr wrap="square">
            <a:spAutoFit/>
          </a:bodyPr>
          <a:lstStyle/>
          <a:p>
            <a:pPr marL="285750" lvl="0" indent="-285750" algn="just">
              <a:buFont typeface="Wingdings" panose="05000000000000000000" pitchFamily="2" charset="2"/>
              <a:buChar char="ü"/>
            </a:pPr>
            <a:r>
              <a:rPr lang="tr-TR" sz="2000" dirty="0" smtClean="0"/>
              <a:t>Delil elde </a:t>
            </a:r>
            <a:r>
              <a:rPr lang="tr-TR" sz="2000" dirty="0"/>
              <a:t>etmek veya </a:t>
            </a:r>
            <a:r>
              <a:rPr lang="tr-TR" sz="2000" dirty="0" smtClean="0"/>
              <a:t>saklamak amacıyla bilgisayar </a:t>
            </a:r>
            <a:r>
              <a:rPr lang="tr-TR" sz="2000" dirty="0"/>
              <a:t>verilerinin veya trafik verilerinin </a:t>
            </a:r>
            <a:r>
              <a:rPr lang="tr-TR" sz="2000" dirty="0" smtClean="0"/>
              <a:t>acil korunmasını talep edemez. </a:t>
            </a:r>
            <a:endParaRPr lang="tr-TR" sz="2000" dirty="0"/>
          </a:p>
        </p:txBody>
      </p:sp>
      <p:pic>
        <p:nvPicPr>
          <p:cNvPr id="10" name="Picture 9" descr="A picture containing screenshot&#10;&#10;Description automatically generated">
            <a:extLst>
              <a:ext uri="{FF2B5EF4-FFF2-40B4-BE49-F238E27FC236}">
                <a16:creationId xmlns:a16="http://schemas.microsoft.com/office/drawing/2014/main" id="{815A3013-88E7-42BE-BF38-EA7118DD7C9D}"/>
              </a:ext>
            </a:extLst>
          </p:cNvPr>
          <p:cNvPicPr>
            <a:picLocks noChangeAspect="1"/>
          </p:cNvPicPr>
          <p:nvPr/>
        </p:nvPicPr>
        <p:blipFill>
          <a:blip r:embed="rId4"/>
          <a:stretch>
            <a:fillRect/>
          </a:stretch>
        </p:blipFill>
        <p:spPr>
          <a:xfrm>
            <a:off x="5095153" y="3660419"/>
            <a:ext cx="3739167" cy="2800766"/>
          </a:xfrm>
          <a:prstGeom prst="rect">
            <a:avLst/>
          </a:prstGeom>
        </p:spPr>
      </p:pic>
    </p:spTree>
    <p:extLst>
      <p:ext uri="{BB962C8B-B14F-4D97-AF65-F5344CB8AC3E}">
        <p14:creationId xmlns:p14="http://schemas.microsoft.com/office/powerpoint/2010/main" val="1944914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92973"/>
            <a:ext cx="4572000" cy="5016758"/>
          </a:xfrm>
          <a:prstGeom prst="rect">
            <a:avLst/>
          </a:prstGeom>
        </p:spPr>
        <p:txBody>
          <a:bodyPr>
            <a:spAutoFit/>
          </a:bodyPr>
          <a:lstStyle/>
          <a:p>
            <a:pPr marL="342900" indent="-342900" algn="just">
              <a:spcAft>
                <a:spcPts val="0"/>
              </a:spcAft>
              <a:buFont typeface="Wingdings" pitchFamily="2" charset="2"/>
              <a:buChar char="Ø"/>
            </a:pPr>
            <a:r>
              <a:rPr lang="tr-TR" sz="2000" b="1" dirty="0" smtClean="0"/>
              <a:t>Avrupa Birliği 7/24 İrtibat Noktası Ağı:</a:t>
            </a:r>
          </a:p>
          <a:p>
            <a:pPr marL="342900" indent="-342900" algn="just">
              <a:buFont typeface="Wingdings" pitchFamily="2" charset="2"/>
              <a:buChar char="ü"/>
            </a:pPr>
            <a:r>
              <a:rPr lang="tr-TR" sz="2000" dirty="0"/>
              <a:t>Bilgi sistemlerine yönelik saldırılarla alakalı olarak 2005/222 / JHA Konsey Çerçeve Kararı'nın yerini alan Avrupa Parlamentosu ve Konseyi'nin 12 Ağustos 2013 tarihli 2013/40 / </a:t>
            </a:r>
            <a:r>
              <a:rPr lang="tr-TR" sz="2000" dirty="0" smtClean="0"/>
              <a:t>AB Direktifine göre yapılması gerekenler:</a:t>
            </a:r>
          </a:p>
          <a:p>
            <a:pPr marL="342900" indent="-342900">
              <a:buFont typeface="Wingdings" pitchFamily="2" charset="2"/>
              <a:buChar char="ü"/>
            </a:pPr>
            <a:endParaRPr lang="tr-TR" sz="2000" dirty="0" smtClean="0"/>
          </a:p>
          <a:p>
            <a:pPr marL="342900" indent="-342900" algn="just">
              <a:buFont typeface="Arial" panose="020B0604020202020204" pitchFamily="34" charset="0"/>
              <a:buChar char="•"/>
            </a:pPr>
            <a:r>
              <a:rPr lang="tr-TR" sz="2000" i="1" dirty="0" smtClean="0"/>
              <a:t>operasyonel bir ulusal irtibat noktasına sahip olmak,</a:t>
            </a:r>
          </a:p>
          <a:p>
            <a:pPr algn="just"/>
            <a:endParaRPr lang="tr-TR" sz="2000" i="1" dirty="0" smtClean="0"/>
          </a:p>
          <a:p>
            <a:pPr marL="342900" indent="-342900" algn="just">
              <a:buFont typeface="Arial" panose="020B0604020202020204" pitchFamily="34" charset="0"/>
              <a:buChar char="•"/>
            </a:pPr>
            <a:r>
              <a:rPr lang="tr-TR" sz="2000" i="1" dirty="0" smtClean="0"/>
              <a:t>mevcut irtibat noktaları ağının 7/24 kullanılması,</a:t>
            </a:r>
          </a:p>
          <a:p>
            <a:pPr marL="342900" indent="-342900">
              <a:buFont typeface="Arial" panose="020B0604020202020204" pitchFamily="34" charset="0"/>
              <a:buChar char="•"/>
            </a:pPr>
            <a:endParaRPr lang="tr-TR" sz="2000" dirty="0"/>
          </a:p>
        </p:txBody>
      </p:sp>
      <p:sp>
        <p:nvSpPr>
          <p:cNvPr id="5" name="Rectangle 4">
            <a:extLst>
              <a:ext uri="{FF2B5EF4-FFF2-40B4-BE49-F238E27FC236}">
                <a16:creationId xmlns:a16="http://schemas.microsoft.com/office/drawing/2014/main" id="{046D6463-C26B-9644-9190-9FB17B6BA87A}"/>
              </a:ext>
            </a:extLst>
          </p:cNvPr>
          <p:cNvSpPr/>
          <p:nvPr/>
        </p:nvSpPr>
        <p:spPr>
          <a:xfrm>
            <a:off x="4717156" y="1400175"/>
            <a:ext cx="4305300" cy="2554545"/>
          </a:xfrm>
          <a:prstGeom prst="rect">
            <a:avLst/>
          </a:prstGeom>
        </p:spPr>
        <p:txBody>
          <a:bodyPr wrap="square">
            <a:spAutoFit/>
          </a:bodyPr>
          <a:lstStyle/>
          <a:p>
            <a:pPr marL="342900" lvl="0" indent="-342900" algn="just">
              <a:buFont typeface="Arial" panose="020B0604020202020204" pitchFamily="34" charset="0"/>
              <a:buChar char="•"/>
            </a:pPr>
            <a:r>
              <a:rPr lang="tr-TR" sz="2000" i="1" dirty="0" smtClean="0"/>
              <a:t>Acil yardım taleplerine 8 saat içinde yanıt verilip verilmeyeceğini ve verilecekse ne zaman verilebileceğini belirtmek,</a:t>
            </a:r>
          </a:p>
          <a:p>
            <a:pPr marL="342900" lvl="0" indent="-342900" algn="just">
              <a:buFont typeface="Arial" panose="020B0604020202020204" pitchFamily="34" charset="0"/>
              <a:buChar char="•"/>
            </a:pPr>
            <a:endParaRPr lang="tr-TR" sz="2000" i="1" dirty="0" smtClean="0"/>
          </a:p>
          <a:p>
            <a:pPr marL="342900" lvl="0" indent="-342900" algn="just">
              <a:buFont typeface="Arial" panose="020B0604020202020204" pitchFamily="34" charset="0"/>
              <a:buChar char="•"/>
            </a:pPr>
            <a:r>
              <a:rPr lang="tr-TR" sz="2000" i="1" dirty="0" smtClean="0"/>
              <a:t>siber suçlarla ilgili istatistiksel veriler toplamak.</a:t>
            </a:r>
            <a:endParaRPr lang="tr-TR" sz="2000" i="1" dirty="0"/>
          </a:p>
        </p:txBody>
      </p:sp>
      <p:pic>
        <p:nvPicPr>
          <p:cNvPr id="6" name="Picture 5">
            <a:extLst>
              <a:ext uri="{FF2B5EF4-FFF2-40B4-BE49-F238E27FC236}">
                <a16:creationId xmlns:a16="http://schemas.microsoft.com/office/drawing/2014/main" id="{E459DA6A-AECF-7942-ACB7-639BDD7A6975}"/>
              </a:ext>
            </a:extLst>
          </p:cNvPr>
          <p:cNvPicPr>
            <a:picLocks noChangeAspect="1"/>
          </p:cNvPicPr>
          <p:nvPr/>
        </p:nvPicPr>
        <p:blipFill>
          <a:blip r:embed="rId4"/>
          <a:stretch>
            <a:fillRect/>
          </a:stretch>
        </p:blipFill>
        <p:spPr>
          <a:xfrm>
            <a:off x="5242196" y="4333417"/>
            <a:ext cx="3231607" cy="1776314"/>
          </a:xfrm>
          <a:prstGeom prst="rect">
            <a:avLst/>
          </a:prstGeom>
        </p:spPr>
      </p:pic>
    </p:spTree>
    <p:extLst>
      <p:ext uri="{BB962C8B-B14F-4D97-AF65-F5344CB8AC3E}">
        <p14:creationId xmlns:p14="http://schemas.microsoft.com/office/powerpoint/2010/main" val="1008740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209248"/>
            <a:ext cx="4572000" cy="5016758"/>
          </a:xfrm>
          <a:prstGeom prst="rect">
            <a:avLst/>
          </a:prstGeom>
        </p:spPr>
        <p:txBody>
          <a:bodyPr>
            <a:spAutoFit/>
          </a:bodyPr>
          <a:lstStyle/>
          <a:p>
            <a:pPr marL="342900" indent="-342900">
              <a:spcAft>
                <a:spcPts val="0"/>
              </a:spcAft>
              <a:buFont typeface="Wingdings" pitchFamily="2" charset="2"/>
              <a:buChar char="Ø"/>
            </a:pPr>
            <a:r>
              <a:rPr lang="tr-TR" sz="2000" b="1" dirty="0" smtClean="0"/>
              <a:t>EUROPOL</a:t>
            </a:r>
            <a:r>
              <a:rPr lang="tr-TR" sz="2000" dirty="0" smtClean="0"/>
              <a:t>:</a:t>
            </a:r>
          </a:p>
          <a:p>
            <a:pPr marL="342900" indent="-342900">
              <a:spcAft>
                <a:spcPts val="0"/>
              </a:spcAft>
              <a:buFont typeface="Wingdings" pitchFamily="2" charset="2"/>
              <a:buChar char="Ø"/>
            </a:pPr>
            <a:endParaRPr lang="tr-TR" sz="2000" b="1" dirty="0" smtClean="0"/>
          </a:p>
          <a:p>
            <a:pPr marL="342900" indent="-342900" algn="just">
              <a:buFont typeface="Wingdings" pitchFamily="2" charset="2"/>
              <a:buChar char="ü"/>
            </a:pPr>
            <a:r>
              <a:rPr lang="tr-TR" sz="2000" b="1" dirty="0" smtClean="0"/>
              <a:t>Avrupa Birliği Ajansı</a:t>
            </a:r>
          </a:p>
          <a:p>
            <a:pPr marL="342900" indent="-342900" algn="just">
              <a:buFont typeface="Arial" panose="020B0604020202020204" pitchFamily="34" charset="0"/>
              <a:buChar char="•"/>
            </a:pPr>
            <a:r>
              <a:rPr lang="tr-TR" sz="2000" dirty="0" smtClean="0"/>
              <a:t>Rolü, her bir Avrupa Birliği Üye Devletindeki kolluk kuvvetleri arasındaki işbirliğinin etkinliğini arttırmaktır.</a:t>
            </a:r>
          </a:p>
          <a:p>
            <a:pPr marL="342900" indent="-342900" algn="just">
              <a:buFont typeface="Arial" panose="020B0604020202020204" pitchFamily="34" charset="0"/>
              <a:buChar char="•"/>
            </a:pPr>
            <a:endParaRPr lang="tr-TR" sz="2000" dirty="0" smtClean="0"/>
          </a:p>
          <a:p>
            <a:pPr marL="342900" indent="-342900" algn="just">
              <a:buFont typeface="Arial" panose="020B0604020202020204" pitchFamily="34" charset="0"/>
              <a:buChar char="•"/>
            </a:pPr>
            <a:r>
              <a:rPr lang="tr-TR" sz="2000" b="1" dirty="0" smtClean="0"/>
              <a:t>1999'dan beri faaliyettedir</a:t>
            </a:r>
          </a:p>
          <a:p>
            <a:pPr marL="342900" indent="-342900" algn="just">
              <a:buFont typeface="Arial" panose="020B0604020202020204" pitchFamily="34" charset="0"/>
              <a:buChar char="•"/>
            </a:pPr>
            <a:endParaRPr lang="tr-TR" sz="2000" b="1" dirty="0" smtClean="0"/>
          </a:p>
          <a:p>
            <a:pPr marL="342900" indent="-342900" algn="just">
              <a:buFont typeface="Arial" panose="020B0604020202020204" pitchFamily="34" charset="0"/>
              <a:buChar char="•"/>
            </a:pPr>
            <a:r>
              <a:rPr lang="tr-TR" sz="2000" dirty="0" smtClean="0"/>
              <a:t>Üye Devletler arasında suç bilgilerinin analizini ve veri paylaşımını kolaylaştırmak</a:t>
            </a:r>
          </a:p>
          <a:p>
            <a:pPr algn="just"/>
            <a:endParaRPr lang="tr-TR" sz="2000" dirty="0" smtClean="0"/>
          </a:p>
          <a:p>
            <a:pPr marL="342900" indent="-342900" algn="just">
              <a:buFont typeface="Arial" panose="020B0604020202020204" pitchFamily="34" charset="0"/>
              <a:buChar char="•"/>
            </a:pPr>
            <a:r>
              <a:rPr lang="tr-TR" sz="2000" b="1" dirty="0" smtClean="0"/>
              <a:t>Avrupa Siber Suç Merkezi, </a:t>
            </a:r>
            <a:r>
              <a:rPr lang="tr-TR" sz="2000" dirty="0" smtClean="0"/>
              <a:t>EC3 (Ocak 2013'te açıldı)</a:t>
            </a:r>
            <a:endParaRPr lang="tr-TR" sz="2000" dirty="0"/>
          </a:p>
        </p:txBody>
      </p:sp>
      <p:sp>
        <p:nvSpPr>
          <p:cNvPr id="5" name="Rectangle 4">
            <a:extLst>
              <a:ext uri="{FF2B5EF4-FFF2-40B4-BE49-F238E27FC236}">
                <a16:creationId xmlns:a16="http://schemas.microsoft.com/office/drawing/2014/main" id="{046D6463-C26B-9644-9190-9FB17B6BA87A}"/>
              </a:ext>
            </a:extLst>
          </p:cNvPr>
          <p:cNvSpPr/>
          <p:nvPr/>
        </p:nvSpPr>
        <p:spPr>
          <a:xfrm>
            <a:off x="4749044" y="1209248"/>
            <a:ext cx="4273412" cy="2554545"/>
          </a:xfrm>
          <a:prstGeom prst="rect">
            <a:avLst/>
          </a:prstGeom>
        </p:spPr>
        <p:txBody>
          <a:bodyPr wrap="square">
            <a:spAutoFit/>
          </a:bodyPr>
          <a:lstStyle/>
          <a:p>
            <a:pPr marL="342900" lvl="0" indent="-342900" algn="just">
              <a:buFont typeface="Arial" panose="020B0604020202020204" pitchFamily="34" charset="0"/>
              <a:buChar char="•"/>
            </a:pPr>
            <a:r>
              <a:rPr lang="tr-TR" sz="2000" i="1" dirty="0" smtClean="0"/>
              <a:t>Bir yanıtın verilip verilmeyeceğini ve verilecekse ne zaman verileceğini belirtmek üzere acil yardım taleplerine 8 saat içinde karşılık verir</a:t>
            </a:r>
          </a:p>
          <a:p>
            <a:pPr marL="342900" lvl="0" indent="-342900" algn="just">
              <a:buFont typeface="Arial" panose="020B0604020202020204" pitchFamily="34" charset="0"/>
              <a:buChar char="•"/>
            </a:pPr>
            <a:endParaRPr lang="tr-TR" sz="2000" i="1" dirty="0" smtClean="0"/>
          </a:p>
          <a:p>
            <a:pPr marL="342900" lvl="0" indent="-342900" algn="just">
              <a:buFont typeface="Arial" panose="020B0604020202020204" pitchFamily="34" charset="0"/>
              <a:buChar char="•"/>
            </a:pPr>
            <a:r>
              <a:rPr lang="tr-TR" sz="2000" i="1" dirty="0"/>
              <a:t>S</a:t>
            </a:r>
            <a:r>
              <a:rPr lang="tr-TR" sz="2000" i="1" dirty="0" smtClean="0"/>
              <a:t>iber suçlarla ilgili istatistiksel veriler toplar.</a:t>
            </a:r>
            <a:endParaRPr lang="tr-TR" sz="2000" i="1" dirty="0"/>
          </a:p>
        </p:txBody>
      </p:sp>
      <p:pic>
        <p:nvPicPr>
          <p:cNvPr id="8" name="Picture 7">
            <a:extLst>
              <a:ext uri="{FF2B5EF4-FFF2-40B4-BE49-F238E27FC236}">
                <a16:creationId xmlns:a16="http://schemas.microsoft.com/office/drawing/2014/main" id="{28BDA287-3D6C-D543-8946-908A7488B457}"/>
              </a:ext>
            </a:extLst>
          </p:cNvPr>
          <p:cNvPicPr>
            <a:picLocks noChangeAspect="1"/>
          </p:cNvPicPr>
          <p:nvPr/>
        </p:nvPicPr>
        <p:blipFill>
          <a:blip r:embed="rId4"/>
          <a:stretch>
            <a:fillRect/>
          </a:stretch>
        </p:blipFill>
        <p:spPr>
          <a:xfrm>
            <a:off x="5327648" y="3953103"/>
            <a:ext cx="3024335" cy="2559637"/>
          </a:xfrm>
          <a:prstGeom prst="rect">
            <a:avLst/>
          </a:prstGeom>
        </p:spPr>
      </p:pic>
    </p:spTree>
    <p:extLst>
      <p:ext uri="{BB962C8B-B14F-4D97-AF65-F5344CB8AC3E}">
        <p14:creationId xmlns:p14="http://schemas.microsoft.com/office/powerpoint/2010/main" val="1526462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548786"/>
            <a:ext cx="4572000" cy="4493538"/>
          </a:xfrm>
          <a:prstGeom prst="rect">
            <a:avLst/>
          </a:prstGeom>
        </p:spPr>
        <p:txBody>
          <a:bodyPr>
            <a:spAutoFit/>
          </a:bodyPr>
          <a:lstStyle/>
          <a:p>
            <a:pPr marL="342900" indent="-342900" algn="just">
              <a:spcAft>
                <a:spcPts val="0"/>
              </a:spcAft>
              <a:buFont typeface="Wingdings" pitchFamily="2" charset="2"/>
              <a:buChar char="Ø"/>
            </a:pPr>
            <a:r>
              <a:rPr lang="tr-TR" sz="2200" b="1" dirty="0" smtClean="0"/>
              <a:t>Avrupa Siber Suç Merkezi </a:t>
            </a:r>
            <a:r>
              <a:rPr lang="tr-TR" sz="2200" dirty="0" smtClean="0"/>
              <a:t>(</a:t>
            </a:r>
            <a:r>
              <a:rPr lang="tr-TR" sz="2200" b="1" dirty="0" smtClean="0"/>
              <a:t>EC3</a:t>
            </a:r>
            <a:r>
              <a:rPr lang="tr-TR" sz="2200" dirty="0" smtClean="0"/>
              <a:t> veya </a:t>
            </a:r>
            <a:r>
              <a:rPr lang="tr-TR" sz="2200" b="1" dirty="0" smtClean="0"/>
              <a:t>EC³</a:t>
            </a:r>
            <a:r>
              <a:rPr lang="tr-TR" sz="2200" dirty="0" smtClean="0"/>
              <a:t>) :</a:t>
            </a:r>
          </a:p>
          <a:p>
            <a:pPr marL="342900" indent="-342900" algn="just">
              <a:spcAft>
                <a:spcPts val="0"/>
              </a:spcAft>
              <a:buFont typeface="Wingdings" pitchFamily="2" charset="2"/>
              <a:buChar char="Ø"/>
            </a:pPr>
            <a:endParaRPr lang="tr-TR" sz="2200" b="1" dirty="0" smtClean="0"/>
          </a:p>
          <a:p>
            <a:pPr marL="342900" indent="-342900" algn="just">
              <a:buFont typeface="Arial" panose="020B0604020202020204" pitchFamily="34" charset="0"/>
              <a:buChar char="•"/>
              <a:defRPr/>
            </a:pPr>
            <a:r>
              <a:rPr lang="tr-TR" sz="2200" dirty="0" smtClean="0"/>
              <a:t>Merkezi Lahey'de bulunan Avrupa Birliği (AB) Polis Gücü (EUROPOL) organıdır,</a:t>
            </a:r>
          </a:p>
          <a:p>
            <a:pPr marL="342900" indent="-342900" algn="just">
              <a:buFont typeface="Arial" panose="020B0604020202020204" pitchFamily="34" charset="0"/>
              <a:buChar char="•"/>
              <a:defRPr/>
            </a:pPr>
            <a:endParaRPr lang="tr-TR" sz="2200" dirty="0" smtClean="0"/>
          </a:p>
          <a:p>
            <a:pPr marL="342900" indent="-342900" algn="just">
              <a:buFont typeface="Arial" panose="020B0604020202020204" pitchFamily="34" charset="0"/>
              <a:buChar char="•"/>
              <a:defRPr/>
            </a:pPr>
            <a:r>
              <a:rPr lang="tr-TR" sz="2200" dirty="0" smtClean="0"/>
              <a:t>Bilgisayar suçlarına karşı sınır ötesi kolluk faaliyetlerini koordine eder,</a:t>
            </a:r>
          </a:p>
          <a:p>
            <a:pPr marL="342900" indent="-342900" algn="just">
              <a:buFont typeface="Arial" panose="020B0604020202020204" pitchFamily="34" charset="0"/>
              <a:buChar char="•"/>
              <a:defRPr/>
            </a:pPr>
            <a:endParaRPr lang="tr-TR" sz="2200" dirty="0" smtClean="0"/>
          </a:p>
          <a:p>
            <a:pPr marL="342900" indent="-342900" algn="just">
              <a:buFont typeface="Arial" panose="020B0604020202020204" pitchFamily="34" charset="0"/>
              <a:buChar char="•"/>
              <a:defRPr/>
            </a:pPr>
            <a:r>
              <a:rPr lang="tr-TR" sz="2200" dirty="0"/>
              <a:t>K</a:t>
            </a:r>
            <a:r>
              <a:rPr lang="tr-TR" sz="2200" dirty="0" smtClean="0"/>
              <a:t>onuyla ilgili teknik uzmanlık merkezi görevi görür.</a:t>
            </a:r>
            <a:endParaRPr lang="tr-TR" sz="2200" dirty="0"/>
          </a:p>
        </p:txBody>
      </p:sp>
      <p:pic>
        <p:nvPicPr>
          <p:cNvPr id="12" name="Picture 2" descr="C:\Users\Branko Stamenkovic\Desktop\europol-cyber-300x223.jpg">
            <a:extLst>
              <a:ext uri="{FF2B5EF4-FFF2-40B4-BE49-F238E27FC236}">
                <a16:creationId xmlns:a16="http://schemas.microsoft.com/office/drawing/2014/main"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12841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77044" y="1085850"/>
            <a:ext cx="4572000" cy="5170646"/>
          </a:xfrm>
          <a:prstGeom prst="rect">
            <a:avLst/>
          </a:prstGeom>
        </p:spPr>
        <p:txBody>
          <a:bodyPr>
            <a:spAutoFit/>
          </a:bodyPr>
          <a:lstStyle/>
          <a:p>
            <a:pPr marL="342900" indent="-342900" algn="just">
              <a:spcAft>
                <a:spcPts val="0"/>
              </a:spcAft>
              <a:buFont typeface="Wingdings" pitchFamily="2" charset="2"/>
              <a:buChar char="Ø"/>
            </a:pPr>
            <a:r>
              <a:rPr lang="tr-TR" sz="2200" b="1" dirty="0" smtClean="0"/>
              <a:t>EUROJUST</a:t>
            </a:r>
            <a:r>
              <a:rPr lang="tr-TR" sz="2200" dirty="0" smtClean="0"/>
              <a:t>:</a:t>
            </a:r>
          </a:p>
          <a:p>
            <a:pPr marL="342900" indent="-342900" algn="just">
              <a:spcAft>
                <a:spcPts val="0"/>
              </a:spcAft>
              <a:buFont typeface="Wingdings" pitchFamily="2" charset="2"/>
              <a:buChar char="Ø"/>
            </a:pPr>
            <a:endParaRPr lang="tr-TR" sz="2200" dirty="0" smtClean="0"/>
          </a:p>
          <a:p>
            <a:pPr marL="342900" indent="-342900" algn="just" eaLnBrk="1" fontAlgn="auto" hangingPunct="1">
              <a:spcAft>
                <a:spcPts val="0"/>
              </a:spcAft>
              <a:buFont typeface="Wingdings" pitchFamily="2" charset="2"/>
              <a:buChar char="ü"/>
              <a:defRPr/>
            </a:pPr>
            <a:r>
              <a:rPr lang="tr-TR" altLang="en-US" sz="2200" i="1" dirty="0" smtClean="0"/>
              <a:t>Eurojust, ilgili Üye Devletlerin yetkili makamlarından şunları isteyebilir:</a:t>
            </a:r>
            <a:endParaRPr lang="tr-TR" altLang="en-US" sz="2200" dirty="0" smtClean="0"/>
          </a:p>
          <a:p>
            <a:pPr marL="342900" indent="-342900" algn="just" eaLnBrk="1" fontAlgn="auto" hangingPunct="1">
              <a:spcAft>
                <a:spcPts val="0"/>
              </a:spcAft>
              <a:buFont typeface="Arial" panose="020B0604020202020204" pitchFamily="34" charset="0"/>
              <a:buChar char="•"/>
              <a:defRPr/>
            </a:pPr>
            <a:r>
              <a:rPr lang="tr-TR" altLang="en-US" sz="2200" dirty="0"/>
              <a:t>B</a:t>
            </a:r>
            <a:r>
              <a:rPr lang="tr-TR" altLang="en-US" sz="2200" dirty="0" smtClean="0"/>
              <a:t>elirli eylemleri araştırmak veya kovuşturmak,</a:t>
            </a:r>
          </a:p>
          <a:p>
            <a:pPr marL="342900" indent="-342900" algn="just" eaLnBrk="1" fontAlgn="auto" hangingPunct="1">
              <a:spcAft>
                <a:spcPts val="0"/>
              </a:spcAft>
              <a:buFont typeface="Arial" panose="020B0604020202020204" pitchFamily="34" charset="0"/>
              <a:buChar char="•"/>
              <a:defRPr/>
            </a:pPr>
            <a:r>
              <a:rPr lang="tr-TR" altLang="en-US" sz="2200" dirty="0"/>
              <a:t>B</a:t>
            </a:r>
            <a:r>
              <a:rPr lang="tr-TR" altLang="en-US" sz="2200" dirty="0" smtClean="0"/>
              <a:t>irbiriyle koordineli çalışmak,</a:t>
            </a:r>
          </a:p>
          <a:p>
            <a:pPr marL="342900" indent="-342900" algn="just" eaLnBrk="1" fontAlgn="auto" hangingPunct="1">
              <a:spcAft>
                <a:spcPts val="0"/>
              </a:spcAft>
              <a:buFont typeface="Arial" panose="020B0604020202020204" pitchFamily="34" charset="0"/>
              <a:buChar char="•"/>
              <a:defRPr/>
            </a:pPr>
            <a:r>
              <a:rPr lang="tr-TR" altLang="en-US" sz="2200" dirty="0"/>
              <a:t>Bir ülkenin kovuşturma konumunda </a:t>
            </a:r>
            <a:r>
              <a:rPr lang="tr-TR" altLang="en-US" sz="2200" dirty="0" smtClean="0"/>
              <a:t>diğerinden daha iyi olduğunu kabul etmek,</a:t>
            </a:r>
          </a:p>
          <a:p>
            <a:pPr marL="342900" indent="-342900" algn="just" eaLnBrk="1" fontAlgn="auto" hangingPunct="1">
              <a:spcAft>
                <a:spcPts val="0"/>
              </a:spcAft>
              <a:buFont typeface="Arial" panose="020B0604020202020204" pitchFamily="34" charset="0"/>
              <a:buChar char="•"/>
              <a:defRPr/>
            </a:pPr>
            <a:r>
              <a:rPr lang="tr-TR" altLang="en-US" sz="2200" dirty="0" smtClean="0"/>
              <a:t>Ortak Soruşturma Ekibi kurmak, </a:t>
            </a:r>
          </a:p>
          <a:p>
            <a:pPr marL="342900" indent="-342900" algn="just" eaLnBrk="1" fontAlgn="auto" hangingPunct="1">
              <a:spcAft>
                <a:spcPts val="0"/>
              </a:spcAft>
              <a:buFont typeface="Arial" panose="020B0604020202020204" pitchFamily="34" charset="0"/>
              <a:buChar char="•"/>
              <a:defRPr/>
            </a:pPr>
            <a:r>
              <a:rPr lang="tr-TR" altLang="en-US" sz="2200" dirty="0" smtClean="0"/>
              <a:t>Eurojust'a görevlerini yerine getirmesi için gerekli bilgileri sağlamak.</a:t>
            </a:r>
            <a:endParaRPr lang="tr-TR" altLang="en-US" sz="2200" dirty="0"/>
          </a:p>
        </p:txBody>
      </p:sp>
      <p:pic>
        <p:nvPicPr>
          <p:cNvPr id="5" name="Picture 4">
            <a:extLst>
              <a:ext uri="{FF2B5EF4-FFF2-40B4-BE49-F238E27FC236}">
                <a16:creationId xmlns:a16="http://schemas.microsoft.com/office/drawing/2014/main"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val="1357559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Gündem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03171" y="1280783"/>
            <a:ext cx="3791244" cy="4401205"/>
          </a:xfrm>
          <a:prstGeom prst="rect">
            <a:avLst/>
          </a:prstGeom>
        </p:spPr>
        <p:txBody>
          <a:bodyPr wrap="square">
            <a:spAutoFit/>
          </a:bodyPr>
          <a:lstStyle/>
          <a:p>
            <a:pPr marL="342900" indent="-342900" eaLnBrk="1" hangingPunct="1">
              <a:buFont typeface="Wingdings" pitchFamily="2" charset="2"/>
              <a:buChar char="Ø"/>
            </a:pPr>
            <a:r>
              <a:rPr lang="tr-TR" sz="2000" b="1" noProof="1" smtClean="0"/>
              <a:t>Birinci Bölüm</a:t>
            </a:r>
          </a:p>
          <a:p>
            <a:pPr marL="342900" indent="-342900" eaLnBrk="1" hangingPunct="1">
              <a:buFont typeface="Wingdings" panose="05000000000000000000" pitchFamily="2" charset="2"/>
              <a:buChar char="ü"/>
            </a:pPr>
            <a:r>
              <a:rPr lang="tr-TR" sz="2000" i="1" noProof="1" smtClean="0"/>
              <a:t>Cezai konularda resmi ve resmi olmayan karşılıklı adli yardım</a:t>
            </a:r>
          </a:p>
          <a:p>
            <a:pPr eaLnBrk="1" hangingPunct="1"/>
            <a:endParaRPr lang="tr-TR" sz="2000" b="1" noProof="1" smtClean="0"/>
          </a:p>
          <a:p>
            <a:pPr marL="342900" indent="-342900" eaLnBrk="1" hangingPunct="1">
              <a:buFont typeface="Wingdings" pitchFamily="2" charset="2"/>
              <a:buChar char="Ø"/>
            </a:pPr>
            <a:r>
              <a:rPr lang="tr-TR" sz="2000" b="1" noProof="1" smtClean="0"/>
              <a:t>İkinci Bölüm</a:t>
            </a:r>
          </a:p>
          <a:p>
            <a:pPr marL="342900" indent="-342900">
              <a:buFont typeface="Wingdings" pitchFamily="2" charset="2"/>
              <a:buChar char="ü"/>
            </a:pPr>
            <a:r>
              <a:rPr lang="tr-TR" sz="2000" i="1" noProof="1" smtClean="0"/>
              <a:t>Resmi ve Resmi Olmayan Siber Suç İşbirliğinde Uzmanlaşmış Uluslararası Kuruluşlar ve Ağlar</a:t>
            </a:r>
          </a:p>
          <a:p>
            <a:endParaRPr lang="tr-TR" sz="2000" noProof="1" smtClean="0"/>
          </a:p>
          <a:p>
            <a:pPr marL="342900" indent="-342900" eaLnBrk="1" hangingPunct="1">
              <a:buFont typeface="Wingdings" pitchFamily="2" charset="2"/>
              <a:buChar char="Ø"/>
            </a:pPr>
            <a:r>
              <a:rPr lang="tr-TR" sz="2000" b="1" noProof="1" smtClean="0"/>
              <a:t>Üçüncü Bölüm</a:t>
            </a:r>
          </a:p>
          <a:p>
            <a:pPr marL="342900" indent="-342900" eaLnBrk="1" hangingPunct="1">
              <a:buFont typeface="Wingdings" pitchFamily="2" charset="2"/>
              <a:buChar char="ü"/>
            </a:pPr>
            <a:r>
              <a:rPr lang="tr-TR" sz="2000" i="1" noProof="1" smtClean="0"/>
              <a:t>Budapeşte Sözleşmesi Uluslararası İşbirliği 7/24 Ağı</a:t>
            </a:r>
            <a:endParaRPr lang="tr-TR" sz="2000" noProof="1"/>
          </a:p>
        </p:txBody>
      </p:sp>
      <p:sp>
        <p:nvSpPr>
          <p:cNvPr id="7" name="Rectangle 6">
            <a:extLst>
              <a:ext uri="{FF2B5EF4-FFF2-40B4-BE49-F238E27FC236}">
                <a16:creationId xmlns:a16="http://schemas.microsoft.com/office/drawing/2014/main" id="{A51B7354-820D-5541-8995-2697B2FEAA89}"/>
              </a:ext>
            </a:extLst>
          </p:cNvPr>
          <p:cNvSpPr/>
          <p:nvPr/>
        </p:nvSpPr>
        <p:spPr>
          <a:xfrm>
            <a:off x="4960883" y="1022735"/>
            <a:ext cx="4011594" cy="1938992"/>
          </a:xfrm>
          <a:prstGeom prst="rect">
            <a:avLst/>
          </a:prstGeom>
        </p:spPr>
        <p:txBody>
          <a:bodyPr wrap="square">
            <a:spAutoFit/>
          </a:bodyPr>
          <a:lstStyle/>
          <a:p>
            <a:pPr marL="342900" indent="-342900" eaLnBrk="1" hangingPunct="1">
              <a:buFont typeface="Wingdings" pitchFamily="2" charset="2"/>
              <a:buChar char="Ø"/>
            </a:pPr>
            <a:r>
              <a:rPr lang="tr-TR" sz="2000" b="1" noProof="1" smtClean="0"/>
              <a:t>Dördüncü Bölüm</a:t>
            </a:r>
          </a:p>
          <a:p>
            <a:pPr marL="342900" indent="-342900">
              <a:buFont typeface="Wingdings" pitchFamily="2" charset="2"/>
              <a:buChar char="ü"/>
            </a:pPr>
            <a:r>
              <a:rPr lang="tr-TR" sz="2000" i="1" noProof="1" smtClean="0"/>
              <a:t>Siber suçlara uluslararası yanıt: ülke örneği</a:t>
            </a:r>
          </a:p>
          <a:p>
            <a:endParaRPr lang="tr-TR" sz="2000" b="1" noProof="1" smtClean="0"/>
          </a:p>
          <a:p>
            <a:pPr marL="342900" indent="-342900" eaLnBrk="1" hangingPunct="1">
              <a:buFont typeface="Wingdings" pitchFamily="2" charset="2"/>
              <a:buChar char="Ø"/>
            </a:pPr>
            <a:r>
              <a:rPr lang="tr-TR" sz="2000" b="1" noProof="1" smtClean="0"/>
              <a:t>Beşinci Bölüm</a:t>
            </a:r>
          </a:p>
          <a:p>
            <a:pPr marL="342900" indent="-342900">
              <a:buFont typeface="Wingdings" pitchFamily="2" charset="2"/>
              <a:buChar char="ü"/>
            </a:pPr>
            <a:r>
              <a:rPr lang="tr-TR" sz="2000" i="1" noProof="1" smtClean="0"/>
              <a:t>Özet</a:t>
            </a:r>
            <a:endParaRPr lang="tr-TR" sz="2000" i="1" noProof="1"/>
          </a:p>
        </p:txBody>
      </p:sp>
      <p:pic>
        <p:nvPicPr>
          <p:cNvPr id="6" name="Picture 5" descr="A picture containing keyboard&#10;&#10;Description automatically generated">
            <a:extLst>
              <a:ext uri="{FF2B5EF4-FFF2-40B4-BE49-F238E27FC236}">
                <a16:creationId xmlns:a16="http://schemas.microsoft.com/office/drawing/2014/main" id="{A1BF9FC5-E01A-4384-9CA2-196A0A27D722}"/>
              </a:ext>
            </a:extLst>
          </p:cNvPr>
          <p:cNvPicPr>
            <a:picLocks noChangeAspect="1"/>
          </p:cNvPicPr>
          <p:nvPr/>
        </p:nvPicPr>
        <p:blipFill>
          <a:blip r:embed="rId4"/>
          <a:stretch>
            <a:fillRect/>
          </a:stretch>
        </p:blipFill>
        <p:spPr>
          <a:xfrm>
            <a:off x="5163507" y="3850467"/>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418722" y="1228725"/>
            <a:ext cx="4572000" cy="4832092"/>
          </a:xfrm>
          <a:prstGeom prst="rect">
            <a:avLst/>
          </a:prstGeom>
        </p:spPr>
        <p:txBody>
          <a:bodyPr>
            <a:spAutoFit/>
          </a:bodyPr>
          <a:lstStyle/>
          <a:p>
            <a:pPr algn="just">
              <a:spcAft>
                <a:spcPts val="0"/>
              </a:spcAft>
              <a:buFont typeface="Wingdings" pitchFamily="2" charset="2"/>
              <a:buChar char="Ø"/>
            </a:pPr>
            <a:r>
              <a:rPr lang="tr-TR" sz="2200" b="1" dirty="0" smtClean="0"/>
              <a:t>Eurojust Yargı Siber Suç Ağı (EJCN):</a:t>
            </a:r>
            <a:endParaRPr lang="tr-TR" sz="2200" dirty="0" smtClean="0"/>
          </a:p>
          <a:p>
            <a:pPr marL="342900" indent="-342900" algn="just" eaLnBrk="1" fontAlgn="auto" hangingPunct="1">
              <a:spcAft>
                <a:spcPts val="0"/>
              </a:spcAft>
              <a:buFont typeface="Wingdings" panose="05000000000000000000" pitchFamily="2" charset="2"/>
              <a:buChar char="ü"/>
              <a:defRPr/>
            </a:pPr>
            <a:r>
              <a:rPr lang="tr-TR" sz="2200" dirty="0" smtClean="0"/>
              <a:t>Siber suçların soruşturulması ve kovuşturulmasına ilişkin uzmanlık, uygulama ve diğer ilgili bilgilerin alışverişini sağlayarak yetkili adli makamlar arasındaki işbirliğini kolaylaştırır ve geliştirir.</a:t>
            </a:r>
          </a:p>
          <a:p>
            <a:pPr marL="342900" indent="-342900" algn="just" eaLnBrk="1" fontAlgn="auto" hangingPunct="1">
              <a:spcAft>
                <a:spcPts val="0"/>
              </a:spcAft>
              <a:buFont typeface="Wingdings" panose="05000000000000000000" pitchFamily="2" charset="2"/>
              <a:buChar char="ü"/>
              <a:defRPr/>
            </a:pPr>
            <a:r>
              <a:rPr lang="tr-TR" sz="2200" dirty="0" smtClean="0"/>
              <a:t>Siber uzayda hukukun üstünlüğünün sağlanmasında rol oynayan farklı aktörler ve paydaşlar arasında diyaloğu teşvik eder.</a:t>
            </a:r>
            <a:endParaRPr lang="tr-TR" altLang="en-US" sz="2200" dirty="0"/>
          </a:p>
        </p:txBody>
      </p:sp>
      <p:pic>
        <p:nvPicPr>
          <p:cNvPr id="5" name="Picture 4">
            <a:extLst>
              <a:ext uri="{FF2B5EF4-FFF2-40B4-BE49-F238E27FC236}">
                <a16:creationId xmlns:a16="http://schemas.microsoft.com/office/drawing/2014/main"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val="3477556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2800" b="1" dirty="0" smtClean="0">
                <a:ea typeface="ＭＳ Ｐゴシック" pitchFamily="34" charset="-128"/>
              </a:rPr>
              <a:t>Ne öğrendiğimizi hatırlayalım</a:t>
            </a:r>
            <a:endParaRPr lang="en-GB" sz="28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566426343"/>
              </p:ext>
            </p:extLst>
          </p:nvPr>
        </p:nvGraphicFramePr>
        <p:xfrm>
          <a:off x="739733" y="1407402"/>
          <a:ext cx="7166858" cy="462763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6035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73151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Resmi Olmayan Uluslararası </a:t>
            </a:r>
            <a:r>
              <a:rPr lang="tr-TR" sz="2800" b="1" dirty="0">
                <a:solidFill>
                  <a:schemeClr val="bg1"/>
                </a:solidFill>
              </a:rPr>
              <a:t>İşbirliği Yöntemleri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Üçüncü Bölüm</a:t>
            </a:r>
          </a:p>
          <a:p>
            <a:pPr algn="ctr" eaLnBrk="1" hangingPunct="1"/>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smtClean="0"/>
              <a:t>Budapeşte Sözleşmesi Uluslararası İşbirliği 7/24 Ağı</a:t>
            </a:r>
            <a:endParaRPr lang="tr-TR" sz="3200" b="1" dirty="0"/>
          </a:p>
        </p:txBody>
      </p:sp>
    </p:spTree>
    <p:extLst>
      <p:ext uri="{BB962C8B-B14F-4D97-AF65-F5344CB8AC3E}">
        <p14:creationId xmlns:p14="http://schemas.microsoft.com/office/powerpoint/2010/main" val="523591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tr-TR" sz="2800" b="1" dirty="0" smtClean="0"/>
              <a:t>Budapeşte Sözleşmesi Uluslararası </a:t>
            </a:r>
          </a:p>
          <a:p>
            <a:pPr algn="r" eaLnBrk="1" hangingPunct="1"/>
            <a:r>
              <a:rPr lang="tr-TR" sz="2800" b="1" dirty="0" smtClean="0"/>
              <a:t>İşbirliği 7/24 Ağı</a:t>
            </a:r>
            <a:endParaRPr lang="tr-TR"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232747"/>
            <a:ext cx="4572000" cy="5324535"/>
          </a:xfrm>
          <a:prstGeom prst="rect">
            <a:avLst/>
          </a:prstGeom>
        </p:spPr>
        <p:txBody>
          <a:bodyPr>
            <a:spAutoFit/>
          </a:bodyPr>
          <a:lstStyle/>
          <a:p>
            <a:pPr marL="342900" indent="-342900" algn="just">
              <a:spcAft>
                <a:spcPts val="0"/>
              </a:spcAft>
              <a:buFont typeface="Wingdings" pitchFamily="2" charset="2"/>
              <a:buChar char="Ø"/>
            </a:pPr>
            <a:r>
              <a:rPr lang="tr-TR" sz="2000" b="1" dirty="0" smtClean="0"/>
              <a:t>Budapeşte Sözleşmesi Madde 35:</a:t>
            </a:r>
            <a:endParaRPr lang="tr-TR" sz="2000" dirty="0" smtClean="0"/>
          </a:p>
          <a:p>
            <a:pPr marL="342900" indent="-342900" algn="just">
              <a:buFont typeface="Wingdings" pitchFamily="2" charset="2"/>
              <a:buChar char="ü"/>
            </a:pPr>
            <a:r>
              <a:rPr lang="tr-TR" sz="2000" dirty="0" smtClean="0"/>
              <a:t>7/24 irtibat noktaları ağı adı verilen kalıcı olarak kullanılabilir bir irtibat noktası oluşturma yükümlülüğü.</a:t>
            </a:r>
          </a:p>
          <a:p>
            <a:pPr marL="342900" indent="-342900" algn="just">
              <a:buFont typeface="Wingdings" pitchFamily="2" charset="2"/>
              <a:buChar char="ü"/>
            </a:pPr>
            <a:r>
              <a:rPr lang="tr-TR" sz="2000" dirty="0" smtClean="0"/>
              <a:t>Bu irtibat noktalarının genel hedefleri:</a:t>
            </a:r>
          </a:p>
          <a:p>
            <a:pPr marL="342900" indent="-342900" algn="just">
              <a:buFont typeface="Arial" panose="020B0604020202020204" pitchFamily="34" charset="0"/>
              <a:buChar char="•"/>
            </a:pPr>
            <a:r>
              <a:rPr lang="tr-TR" sz="2000" dirty="0"/>
              <a:t>U</a:t>
            </a:r>
            <a:r>
              <a:rPr lang="tr-TR" sz="2000" dirty="0" smtClean="0"/>
              <a:t>luslararası işbirliğini kolaylaştırmak,</a:t>
            </a:r>
          </a:p>
          <a:p>
            <a:pPr marL="342900" indent="-342900" algn="just">
              <a:buFont typeface="Arial" panose="020B0604020202020204" pitchFamily="34" charset="0"/>
              <a:buChar char="•"/>
            </a:pPr>
            <a:r>
              <a:rPr lang="tr-TR" sz="2000" dirty="0"/>
              <a:t>D</a:t>
            </a:r>
            <a:r>
              <a:rPr lang="tr-TR" sz="2000" dirty="0" smtClean="0"/>
              <a:t>iğer irtibat noktalarına teknik danışmanlık sağlamak, </a:t>
            </a:r>
          </a:p>
          <a:p>
            <a:pPr marL="342900" indent="-342900" algn="just">
              <a:buFont typeface="Arial" panose="020B0604020202020204" pitchFamily="34" charset="0"/>
              <a:buChar char="•"/>
            </a:pPr>
            <a:r>
              <a:rPr lang="tr-TR" sz="2000" dirty="0" smtClean="0"/>
              <a:t>Verilerin daha hızlı korunması için uygun mekanizmayı etkinleştirmek,</a:t>
            </a:r>
          </a:p>
          <a:p>
            <a:pPr marL="342900" lvl="1" indent="-342900" algn="just">
              <a:buFont typeface="Arial" panose="020B0604020202020204" pitchFamily="34" charset="0"/>
              <a:buChar char="•"/>
            </a:pPr>
            <a:r>
              <a:rPr lang="tr-TR" sz="2000" dirty="0" smtClean="0"/>
              <a:t>Acilen delil toplamak,</a:t>
            </a:r>
            <a:endParaRPr lang="tr-TR" sz="2000" dirty="0"/>
          </a:p>
          <a:p>
            <a:pPr marL="342900" lvl="1" indent="-342900" algn="just">
              <a:buFont typeface="Arial" panose="020B0604020202020204" pitchFamily="34" charset="0"/>
              <a:buChar char="•"/>
            </a:pPr>
            <a:r>
              <a:rPr lang="tr-TR" sz="2000" dirty="0" smtClean="0"/>
              <a:t>Şüphelileri </a:t>
            </a:r>
            <a:r>
              <a:rPr lang="tr-TR" sz="2000" dirty="0"/>
              <a:t>tespit etmek ve ortaya </a:t>
            </a:r>
            <a:r>
              <a:rPr lang="tr-TR" sz="2000" dirty="0" smtClean="0"/>
              <a:t>çıkarmak.</a:t>
            </a:r>
            <a:endParaRPr lang="tr-TR" sz="2000" dirty="0"/>
          </a:p>
          <a:p>
            <a:pPr marL="342900" indent="-342900" algn="just">
              <a:buFont typeface="Arial" panose="020B0604020202020204" pitchFamily="34" charset="0"/>
              <a:buChar char="•"/>
            </a:pPr>
            <a:endParaRPr lang="tr-TR" sz="2000" dirty="0"/>
          </a:p>
        </p:txBody>
      </p:sp>
      <p:pic>
        <p:nvPicPr>
          <p:cNvPr id="8" name="Picture 7">
            <a:extLst>
              <a:ext uri="{FF2B5EF4-FFF2-40B4-BE49-F238E27FC236}">
                <a16:creationId xmlns:a16="http://schemas.microsoft.com/office/drawing/2014/main" id="{F126BD5F-2DCB-B747-B6B1-67D658D21AC7}"/>
              </a:ext>
            </a:extLst>
          </p:cNvPr>
          <p:cNvPicPr>
            <a:picLocks noChangeAspect="1"/>
          </p:cNvPicPr>
          <p:nvPr/>
        </p:nvPicPr>
        <p:blipFill>
          <a:blip r:embed="rId4"/>
          <a:stretch>
            <a:fillRect/>
          </a:stretch>
        </p:blipFill>
        <p:spPr>
          <a:xfrm>
            <a:off x="4868419" y="2234271"/>
            <a:ext cx="3930110" cy="2160259"/>
          </a:xfrm>
          <a:prstGeom prst="rect">
            <a:avLst/>
          </a:prstGeom>
        </p:spPr>
      </p:pic>
    </p:spTree>
    <p:extLst>
      <p:ext uri="{BB962C8B-B14F-4D97-AF65-F5344CB8AC3E}">
        <p14:creationId xmlns:p14="http://schemas.microsoft.com/office/powerpoint/2010/main" val="2416721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tr-TR" sz="2800" b="1" dirty="0"/>
              <a:t>Budapeşte Sözleşmesi Uluslararası </a:t>
            </a:r>
          </a:p>
          <a:p>
            <a:pPr algn="r" eaLnBrk="1" hangingPunct="1"/>
            <a:r>
              <a:rPr lang="tr-TR" sz="2800" b="1" dirty="0"/>
              <a:t>İşbirliği 7/24 Ağı</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24535"/>
          </a:xfrm>
          <a:prstGeom prst="rect">
            <a:avLst/>
          </a:prstGeom>
        </p:spPr>
        <p:txBody>
          <a:bodyPr>
            <a:spAutoFit/>
          </a:bodyPr>
          <a:lstStyle/>
          <a:p>
            <a:pPr marL="342900" indent="-342900" algn="just">
              <a:spcAft>
                <a:spcPts val="0"/>
              </a:spcAft>
              <a:buFont typeface="Wingdings" pitchFamily="2" charset="2"/>
              <a:buChar char="Ø"/>
            </a:pPr>
            <a:r>
              <a:rPr lang="tr-TR" sz="2000" b="1" dirty="0" smtClean="0"/>
              <a:t>7/24 İrtibat Noktaları</a:t>
            </a:r>
            <a:r>
              <a:rPr lang="tr-TR" sz="2000" dirty="0" smtClean="0"/>
              <a:t>:</a:t>
            </a:r>
          </a:p>
          <a:p>
            <a:pPr algn="just">
              <a:spcAft>
                <a:spcPts val="0"/>
              </a:spcAft>
              <a:buFont typeface="Wingdings" pitchFamily="2" charset="2"/>
              <a:buChar char="Ø"/>
            </a:pPr>
            <a:endParaRPr lang="tr-TR" sz="2000" dirty="0" smtClean="0"/>
          </a:p>
          <a:p>
            <a:pPr marL="269875" indent="-269875" algn="just">
              <a:buFont typeface="Arial" charset="0"/>
              <a:buChar char="•"/>
              <a:defRPr/>
            </a:pPr>
            <a:r>
              <a:rPr lang="tr-TR" sz="2000" dirty="0" smtClean="0">
                <a:effectLst>
                  <a:outerShdw blurRad="38100" dist="38100" dir="2700000" algn="tl">
                    <a:srgbClr val="DDDDDD"/>
                  </a:outerShdw>
                </a:effectLst>
                <a:ea typeface="ＭＳ Ｐゴシック" charset="0"/>
                <a:cs typeface="ＭＳ Ｐゴシック" charset="0"/>
              </a:rPr>
              <a:t>Yüksek teknoloji suçları konusunda operasyonel uzmanlar ağı.</a:t>
            </a:r>
          </a:p>
          <a:p>
            <a:pPr marL="269875" indent="-269875" algn="just">
              <a:buFont typeface="Arial" charset="0"/>
              <a:buChar char="•"/>
              <a:defRPr/>
            </a:pPr>
            <a:r>
              <a:rPr lang="tr-TR" sz="2000" dirty="0" smtClean="0">
                <a:effectLst>
                  <a:outerShdw blurRad="38100" dist="38100" dir="2700000" algn="tl">
                    <a:srgbClr val="DDDDDD"/>
                  </a:outerShdw>
                </a:effectLst>
                <a:ea typeface="ＭＳ Ｐゴシック" charset="0"/>
                <a:cs typeface="ＭＳ Ｐゴシック" charset="0"/>
              </a:rPr>
              <a:t>Resmi bir işbirliği talebinin bu resmi olmayan yolu izlemesi gerekse bile çok hızlı bir şekilde yardım ve işbirliğinin sağlanması. </a:t>
            </a:r>
          </a:p>
          <a:p>
            <a:pPr marL="269875" indent="-269875" algn="just">
              <a:buFont typeface="Arial" charset="0"/>
              <a:buChar char="•"/>
              <a:defRPr/>
            </a:pPr>
            <a:r>
              <a:rPr lang="tr-TR" sz="2000" dirty="0" smtClean="0">
                <a:effectLst>
                  <a:outerShdw blurRad="38100" dist="38100" dir="2700000" algn="tl">
                    <a:srgbClr val="DDDDDD"/>
                  </a:outerShdw>
                </a:effectLst>
                <a:ea typeface="ＭＳ Ｐゴシック" charset="0"/>
                <a:cs typeface="ＭＳ Ｐゴシック" charset="0"/>
              </a:rPr>
              <a:t>Her ülke için, haftanın 7 günü 24 saat hizmet veren tek bir irtibat noktası.</a:t>
            </a:r>
          </a:p>
          <a:p>
            <a:pPr marL="269875" indent="-269875" algn="just">
              <a:buFont typeface="Arial" charset="0"/>
              <a:buChar char="•"/>
              <a:defRPr/>
            </a:pPr>
            <a:r>
              <a:rPr lang="tr-TR" sz="2000" b="1" dirty="0" smtClean="0">
                <a:effectLst>
                  <a:outerShdw blurRad="38100" dist="38100" dir="2700000" algn="tl">
                    <a:srgbClr val="DDDDDD"/>
                  </a:outerShdw>
                </a:effectLst>
                <a:ea typeface="ＭＳ Ｐゴシック" charset="0"/>
                <a:cs typeface="ＭＳ Ｐゴシック" charset="0"/>
              </a:rPr>
              <a:t>Noktalar arasında doğrudan iletişim.</a:t>
            </a:r>
          </a:p>
          <a:p>
            <a:pPr marL="269875" indent="-269875" algn="just">
              <a:buFont typeface="Arial" charset="0"/>
              <a:buChar char="•"/>
              <a:defRPr/>
            </a:pPr>
            <a:r>
              <a:rPr lang="tr-TR" sz="2000" dirty="0" smtClean="0">
                <a:ea typeface="ＭＳ Ｐゴシック" charset="0"/>
                <a:cs typeface="ＭＳ Ｐゴシック" charset="0"/>
              </a:rPr>
              <a:t>Esas olarak, trafik verilerini ve saklanan diğer verileri dünya çapında anında koruma imkanı sağlamak için planlanmıştır.</a:t>
            </a:r>
            <a:endParaRPr lang="tr-TR" sz="2000" dirty="0">
              <a:ea typeface="ＭＳ Ｐゴシック" charset="0"/>
              <a:cs typeface="ＭＳ Ｐゴシック" charset="0"/>
            </a:endParaRPr>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2323123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tr-TR" sz="2800" b="1" dirty="0"/>
              <a:t>Budapeşte Sözleşmesi Uluslararası </a:t>
            </a:r>
          </a:p>
          <a:p>
            <a:pPr algn="r" eaLnBrk="1" hangingPunct="1"/>
            <a:r>
              <a:rPr lang="tr-TR" sz="2800" b="1" dirty="0"/>
              <a:t>İşbirliği 7/24 Ağı</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262582" y="1685925"/>
            <a:ext cx="4572000" cy="4154984"/>
          </a:xfrm>
          <a:prstGeom prst="rect">
            <a:avLst/>
          </a:prstGeom>
        </p:spPr>
        <p:txBody>
          <a:bodyPr>
            <a:spAutoFit/>
          </a:bodyPr>
          <a:lstStyle/>
          <a:p>
            <a:pPr marL="342900" indent="-342900" algn="just">
              <a:spcAft>
                <a:spcPts val="0"/>
              </a:spcAft>
              <a:buFont typeface="Wingdings" pitchFamily="2" charset="2"/>
              <a:buChar char="Ø"/>
            </a:pPr>
            <a:r>
              <a:rPr lang="tr-TR" sz="2200" b="1" dirty="0" smtClean="0"/>
              <a:t>7/24 İrtibat Noktaları</a:t>
            </a:r>
            <a:r>
              <a:rPr lang="tr-TR" sz="2200" dirty="0" smtClean="0"/>
              <a:t>:</a:t>
            </a:r>
          </a:p>
          <a:p>
            <a:pPr marL="342900" indent="-342900" algn="just">
              <a:spcAft>
                <a:spcPts val="0"/>
              </a:spcAft>
              <a:buFont typeface="Wingdings" pitchFamily="2" charset="2"/>
              <a:buChar char="Ø"/>
            </a:pPr>
            <a:endParaRPr lang="tr-TR" sz="2200" dirty="0" smtClean="0"/>
          </a:p>
          <a:p>
            <a:pPr marL="342900" indent="-342900" algn="just">
              <a:spcAft>
                <a:spcPts val="0"/>
              </a:spcAft>
              <a:buFont typeface="Arial" panose="020B0604020202020204" pitchFamily="34" charset="0"/>
              <a:buChar char="•"/>
            </a:pPr>
            <a:r>
              <a:rPr lang="tr-TR" sz="2200" dirty="0" smtClean="0"/>
              <a:t>İrtibat noktalarının çoğu polis tabanlı irtibat noktalarıdır</a:t>
            </a:r>
          </a:p>
          <a:p>
            <a:pPr marL="342900" indent="-342900" algn="just">
              <a:spcAft>
                <a:spcPts val="0"/>
              </a:spcAft>
              <a:buFont typeface="Arial" panose="020B0604020202020204" pitchFamily="34" charset="0"/>
              <a:buChar char="•"/>
            </a:pPr>
            <a:r>
              <a:rPr lang="tr-TR" sz="2200" dirty="0" smtClean="0"/>
              <a:t>Bir kısmı ise savcılık hizmetlerinin irtibat noktalarıdır. </a:t>
            </a:r>
          </a:p>
          <a:p>
            <a:pPr marL="342900" indent="-342900" algn="just">
              <a:spcAft>
                <a:spcPts val="0"/>
              </a:spcAft>
              <a:buFont typeface="Arial" panose="020B0604020202020204" pitchFamily="34" charset="0"/>
              <a:buChar char="•"/>
            </a:pPr>
            <a:r>
              <a:rPr lang="tr-TR" sz="2200" dirty="0" smtClean="0"/>
              <a:t>Budapeşte Sözleşmesi, uluslararası işbirliği ile ilgili en yararlı araçlardan biri olarak kabul edilen 7/24 irtibat noktaları ağı için yasal bir zemin oluşturmuştur.</a:t>
            </a:r>
            <a:endParaRPr lang="tr-TR" sz="2200" dirty="0"/>
          </a:p>
        </p:txBody>
      </p:sp>
      <p:pic>
        <p:nvPicPr>
          <p:cNvPr id="6" name="Picture 5">
            <a:extLst>
              <a:ext uri="{FF2B5EF4-FFF2-40B4-BE49-F238E27FC236}">
                <a16:creationId xmlns:a16="http://schemas.microsoft.com/office/drawing/2014/main"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val="17855125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tr-TR" sz="2800" b="1" dirty="0"/>
              <a:t>Budapeşte Sözleşmesi Uluslararası </a:t>
            </a:r>
          </a:p>
          <a:p>
            <a:pPr algn="r" eaLnBrk="1" hangingPunct="1"/>
            <a:r>
              <a:rPr lang="tr-TR" sz="2800" b="1" dirty="0"/>
              <a:t>İşbirliği 7/24 Ağı</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059616085"/>
              </p:ext>
            </p:extLst>
          </p:nvPr>
        </p:nvGraphicFramePr>
        <p:xfrm>
          <a:off x="284742" y="20413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3938573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011255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Resmi Olmayan Uluslararası </a:t>
            </a:r>
            <a:r>
              <a:rPr lang="tr-TR" sz="2800" b="1" dirty="0">
                <a:solidFill>
                  <a:schemeClr val="bg1"/>
                </a:solidFill>
              </a:rPr>
              <a:t>İşbirliği Yöntemleri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Dördüncü Bölüm</a:t>
            </a:r>
          </a:p>
          <a:p>
            <a:endParaRPr lang="tr-TR" sz="3200" b="1" dirty="0" smtClean="0">
              <a:ea typeface="ＭＳ Ｐゴシック" charset="0"/>
            </a:endParaRPr>
          </a:p>
          <a:p>
            <a:pPr algn="ctr"/>
            <a:r>
              <a:rPr lang="tr-TR" sz="3200" b="1" dirty="0" smtClean="0"/>
              <a:t>Doğu Ortaklığı Ülkeleri </a:t>
            </a:r>
            <a:r>
              <a:rPr lang="tr-TR" sz="3200" b="1" dirty="0"/>
              <a:t>Ö</a:t>
            </a:r>
            <a:r>
              <a:rPr lang="tr-TR" sz="3200" b="1" dirty="0" smtClean="0"/>
              <a:t>rneği: Uluslararası </a:t>
            </a:r>
            <a:r>
              <a:rPr lang="tr-TR" sz="3200" b="1" dirty="0"/>
              <a:t>İ</a:t>
            </a:r>
            <a:r>
              <a:rPr lang="tr-TR" sz="3200" b="1" dirty="0" smtClean="0"/>
              <a:t>şbirliğinin </a:t>
            </a:r>
            <a:r>
              <a:rPr lang="tr-TR" sz="3200" b="1" dirty="0"/>
              <a:t>P</a:t>
            </a:r>
            <a:r>
              <a:rPr lang="tr-TR" sz="3200" b="1" dirty="0" smtClean="0"/>
              <a:t>ratik </a:t>
            </a:r>
            <a:r>
              <a:rPr lang="tr-TR" sz="3200" b="1" dirty="0"/>
              <a:t>Y</a:t>
            </a:r>
            <a:r>
              <a:rPr lang="tr-TR" sz="3200" b="1" dirty="0" smtClean="0"/>
              <a:t>önlerinin </a:t>
            </a:r>
            <a:r>
              <a:rPr lang="tr-TR" sz="3200" b="1" dirty="0"/>
              <a:t>İ</a:t>
            </a:r>
            <a:r>
              <a:rPr lang="tr-TR" sz="3200" b="1" dirty="0" smtClean="0"/>
              <a:t>yileştirilmesi</a:t>
            </a:r>
            <a:endParaRPr lang="tr-TR" sz="3200" b="1" dirty="0"/>
          </a:p>
        </p:txBody>
      </p:sp>
    </p:spTree>
    <p:extLst>
      <p:ext uri="{BB962C8B-B14F-4D97-AF65-F5344CB8AC3E}">
        <p14:creationId xmlns:p14="http://schemas.microsoft.com/office/powerpoint/2010/main" val="49509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452612" y="1381884"/>
            <a:ext cx="4119388" cy="4093428"/>
          </a:xfrm>
          <a:prstGeom prst="rect">
            <a:avLst/>
          </a:prstGeom>
        </p:spPr>
        <p:txBody>
          <a:bodyPr wrap="square">
            <a:spAutoFit/>
          </a:bodyPr>
          <a:lstStyle/>
          <a:p>
            <a:pPr marL="342900" lvl="2" indent="-342900" algn="just">
              <a:buFont typeface="Wingdings" pitchFamily="2" charset="2"/>
              <a:buChar char="ü"/>
            </a:pPr>
            <a:r>
              <a:rPr lang="tr-TR" sz="2000" i="1" dirty="0" smtClean="0"/>
              <a:t>Cezai konularda resmi ve resmi olmayan karşılıklı adli yardım arasındaki farklılıkları anlamak</a:t>
            </a:r>
          </a:p>
          <a:p>
            <a:pPr marL="342900" lvl="2" indent="-342900" algn="just">
              <a:buFont typeface="Wingdings" pitchFamily="2" charset="2"/>
              <a:buChar char="ü"/>
            </a:pPr>
            <a:endParaRPr lang="tr-TR" sz="2000" i="1" dirty="0" smtClean="0"/>
          </a:p>
          <a:p>
            <a:pPr marL="342900" lvl="2" indent="-342900" algn="just">
              <a:buFont typeface="Wingdings" pitchFamily="2" charset="2"/>
              <a:buChar char="ü"/>
            </a:pPr>
            <a:r>
              <a:rPr lang="tr-TR" sz="2000" i="1" dirty="0" smtClean="0"/>
              <a:t>Siber Suç organizasyonu, kurulumu ve yetkinlikleri için Uluslararası Kuruluşlar ve Ağlar hakkında ek bilgi almak</a:t>
            </a:r>
          </a:p>
          <a:p>
            <a:pPr marL="0" lvl="2" algn="just"/>
            <a:endParaRPr lang="tr-TR" sz="2000" i="1" dirty="0" smtClean="0"/>
          </a:p>
          <a:p>
            <a:pPr marL="342900" lvl="2" indent="-342900" algn="just">
              <a:buFont typeface="Wingdings" pitchFamily="2" charset="2"/>
              <a:buChar char="ü"/>
            </a:pPr>
            <a:r>
              <a:rPr lang="tr-TR" sz="2000" i="1" dirty="0" smtClean="0"/>
              <a:t>Avrupa Konseyi Siber Suçlar Sözleşmesi Madde 35'in uygulanmasını ayrıca analiz etmek ve anlamak</a:t>
            </a:r>
            <a:endParaRPr lang="tr-TR" sz="2000" i="1" dirty="0"/>
          </a:p>
        </p:txBody>
      </p:sp>
      <p:sp>
        <p:nvSpPr>
          <p:cNvPr id="16" name="TextBox 15">
            <a:extLst>
              <a:ext uri="{FF2B5EF4-FFF2-40B4-BE49-F238E27FC236}">
                <a16:creationId xmlns:a16="http://schemas.microsoft.com/office/drawing/2014/main" id="{BC236941-1F46-4363-B666-BED0F7B0949A}"/>
              </a:ext>
            </a:extLst>
          </p:cNvPr>
          <p:cNvSpPr txBox="1"/>
          <p:nvPr/>
        </p:nvSpPr>
        <p:spPr>
          <a:xfrm>
            <a:off x="4604841" y="1387619"/>
            <a:ext cx="4172607" cy="1015663"/>
          </a:xfrm>
          <a:prstGeom prst="rect">
            <a:avLst/>
          </a:prstGeom>
          <a:noFill/>
        </p:spPr>
        <p:txBody>
          <a:bodyPr wrap="square">
            <a:spAutoFit/>
          </a:bodyPr>
          <a:lstStyle/>
          <a:p>
            <a:pPr marL="342900" lvl="2" indent="-342900" algn="just">
              <a:buFont typeface="Wingdings" pitchFamily="2" charset="2"/>
              <a:buChar char="ü"/>
            </a:pPr>
            <a:r>
              <a:rPr lang="tr-TR" sz="2000" i="1" dirty="0" smtClean="0"/>
              <a:t>İşbirliğini geliştirmek için bazı kapasite çözümleri geliştirme hakkında farkındalık yaratmak</a:t>
            </a:r>
            <a:endParaRPr lang="tr-TR" sz="2000" i="1" dirty="0"/>
          </a:p>
        </p:txBody>
      </p:sp>
      <p:pic>
        <p:nvPicPr>
          <p:cNvPr id="5" name="Picture 4">
            <a:extLst>
              <a:ext uri="{FF2B5EF4-FFF2-40B4-BE49-F238E27FC236}">
                <a16:creationId xmlns:a16="http://schemas.microsoft.com/office/drawing/2014/main"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2800" b="1" dirty="0" smtClean="0"/>
              <a:t>Doğu Ortaklığı</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6E2A6568-E96B-4252-8FE3-6DC79C6D8AEB}"/>
              </a:ext>
            </a:extLst>
          </p:cNvPr>
          <p:cNvSpPr/>
          <p:nvPr/>
        </p:nvSpPr>
        <p:spPr>
          <a:xfrm>
            <a:off x="88522" y="1048082"/>
            <a:ext cx="4204078" cy="4832092"/>
          </a:xfrm>
          <a:prstGeom prst="rect">
            <a:avLst/>
          </a:prstGeom>
        </p:spPr>
        <p:txBody>
          <a:bodyPr wrap="square">
            <a:spAutoFit/>
          </a:bodyPr>
          <a:lstStyle/>
          <a:p>
            <a:pPr marL="342900" indent="-342900" algn="just">
              <a:spcAft>
                <a:spcPts val="0"/>
              </a:spcAft>
              <a:buFont typeface="Wingdings" pitchFamily="2" charset="2"/>
              <a:buChar char="Ø"/>
            </a:pPr>
            <a:r>
              <a:rPr lang="tr-TR" sz="2200" dirty="0" smtClean="0"/>
              <a:t>Doğu Ortaklığı (</a:t>
            </a:r>
            <a:r>
              <a:rPr lang="tr-TR" sz="2200" dirty="0" err="1" smtClean="0"/>
              <a:t>EaP</a:t>
            </a:r>
            <a:r>
              <a:rPr lang="tr-TR" sz="2200" dirty="0" smtClean="0"/>
              <a:t>), AB'yi, Üye Devletlerini ve altı Doğu Avrupa Ortağını içeren ortak bir girişimdir: Ermenistan, Azerbaycan, Beyaz Rusya, Gürcistan, Moldova Cumhuriyeti ve Ukrayna.</a:t>
            </a:r>
          </a:p>
          <a:p>
            <a:pPr marL="342900" indent="-342900" algn="just">
              <a:spcAft>
                <a:spcPts val="0"/>
              </a:spcAft>
              <a:buFont typeface="Wingdings" pitchFamily="2" charset="2"/>
              <a:buChar char="Ø"/>
            </a:pPr>
            <a:endParaRPr lang="tr-TR" sz="2200" i="1" dirty="0" smtClean="0"/>
          </a:p>
          <a:p>
            <a:pPr marL="342900" indent="-342900" algn="just">
              <a:spcAft>
                <a:spcPts val="0"/>
              </a:spcAft>
              <a:buFont typeface="Wingdings" pitchFamily="2" charset="2"/>
              <a:buChar char="Ø"/>
            </a:pPr>
            <a:r>
              <a:rPr lang="tr-TR" sz="2200" dirty="0" smtClean="0"/>
              <a:t>Siber suçla mücadele etmek ve özellikle uluslararası işbirliğini geliştirmek, bölgenin kalkınması için temel önceliklerden biri olarak görülmektedir.</a:t>
            </a:r>
            <a:endParaRPr lang="tr-TR" sz="2200" dirty="0"/>
          </a:p>
        </p:txBody>
      </p:sp>
    </p:spTree>
    <p:extLst>
      <p:ext uri="{BB962C8B-B14F-4D97-AF65-F5344CB8AC3E}">
        <p14:creationId xmlns:p14="http://schemas.microsoft.com/office/powerpoint/2010/main" val="16522255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2800" b="1" dirty="0" smtClean="0"/>
              <a:t>Doğu Ortaklığı:</a:t>
            </a:r>
          </a:p>
          <a:p>
            <a:pPr algn="r"/>
            <a:r>
              <a:rPr lang="tr-TR" sz="2800" b="1" dirty="0" smtClean="0"/>
              <a:t>Kapasite geliştirme çabaları</a:t>
            </a:r>
            <a:endParaRPr lang="tr-TR"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287212"/>
            <a:ext cx="4640641" cy="5170646"/>
          </a:xfrm>
          <a:prstGeom prst="rect">
            <a:avLst/>
          </a:prstGeom>
        </p:spPr>
        <p:txBody>
          <a:bodyPr wrap="square">
            <a:spAutoFit/>
          </a:bodyPr>
          <a:lstStyle/>
          <a:p>
            <a:pPr marL="342900" indent="-342900" algn="just">
              <a:spcAft>
                <a:spcPts val="0"/>
              </a:spcAft>
              <a:buFont typeface="Wingdings" pitchFamily="2" charset="2"/>
              <a:buChar char="Ø"/>
            </a:pPr>
            <a:r>
              <a:rPr lang="tr-TR" sz="2200" noProof="1" smtClean="0"/>
              <a:t>2015-2018'de AB/Avrupa Konseyi Cybercirme @ EaP projeleri kapsamında gerçekleştirilen bölgesel toplantılar dizisi</a:t>
            </a:r>
          </a:p>
          <a:p>
            <a:pPr marL="342900" indent="-342900" algn="just">
              <a:spcAft>
                <a:spcPts val="0"/>
              </a:spcAft>
              <a:buFont typeface="Wingdings" pitchFamily="2" charset="2"/>
              <a:buChar char="Ø"/>
            </a:pPr>
            <a:endParaRPr lang="tr-TR" sz="2200" noProof="1" smtClean="0"/>
          </a:p>
          <a:p>
            <a:pPr marL="342900" indent="-342900" algn="just">
              <a:spcAft>
                <a:spcPts val="0"/>
              </a:spcAft>
              <a:buFont typeface="Wingdings" pitchFamily="2" charset="2"/>
              <a:buChar char="Ø"/>
            </a:pPr>
            <a:r>
              <a:rPr lang="tr-TR" sz="2200" noProof="1" smtClean="0"/>
              <a:t>Çeşitli tavsiye ve kılavuzların geliştirilmesi (işbirliği şablonları dahil)</a:t>
            </a:r>
          </a:p>
          <a:p>
            <a:pPr marL="342900" indent="-342900" algn="just">
              <a:spcAft>
                <a:spcPts val="0"/>
              </a:spcAft>
              <a:buFont typeface="Wingdings" pitchFamily="2" charset="2"/>
              <a:buChar char="Ø"/>
            </a:pPr>
            <a:endParaRPr lang="tr-TR" sz="2200" noProof="1" smtClean="0"/>
          </a:p>
          <a:p>
            <a:pPr marL="342900" indent="-342900" algn="just">
              <a:spcAft>
                <a:spcPts val="0"/>
              </a:spcAft>
              <a:buFont typeface="Wingdings" pitchFamily="2" charset="2"/>
              <a:buChar char="Ø"/>
            </a:pPr>
            <a:r>
              <a:rPr lang="tr-TR" sz="2200" noProof="1" smtClean="0"/>
              <a:t>İlerleme, Doğu Ortaklığında Uluslararası İşbirliği Bölgesel Raporlarında özetlenmiştir - en son Mayıs 2018 raporu bulunmaktadır.</a:t>
            </a:r>
            <a:endParaRPr lang="tr-TR" sz="2200" noProof="1"/>
          </a:p>
        </p:txBody>
      </p:sp>
      <p:pic>
        <p:nvPicPr>
          <p:cNvPr id="8" name="Picture 7" descr="A group of people sitting at a table&#10;&#10;Description automatically generated">
            <a:extLst>
              <a:ext uri="{FF2B5EF4-FFF2-40B4-BE49-F238E27FC236}">
                <a16:creationId xmlns:a16="http://schemas.microsoft.com/office/drawing/2014/main" id="{6AF24A0B-C354-4464-A278-0ADBAE2D88C7}"/>
              </a:ext>
            </a:extLst>
          </p:cNvPr>
          <p:cNvPicPr>
            <a:picLocks noChangeAspect="1"/>
          </p:cNvPicPr>
          <p:nvPr/>
        </p:nvPicPr>
        <p:blipFill>
          <a:blip r:embed="rId4"/>
          <a:stretch>
            <a:fillRect/>
          </a:stretch>
        </p:blipFill>
        <p:spPr>
          <a:xfrm>
            <a:off x="4901184" y="2407534"/>
            <a:ext cx="4161432" cy="3315604"/>
          </a:xfrm>
          <a:prstGeom prst="rect">
            <a:avLst/>
          </a:prstGeom>
        </p:spPr>
      </p:pic>
    </p:spTree>
    <p:extLst>
      <p:ext uri="{BB962C8B-B14F-4D97-AF65-F5344CB8AC3E}">
        <p14:creationId xmlns:p14="http://schemas.microsoft.com/office/powerpoint/2010/main" val="2174185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t>2018 </a:t>
            </a:r>
            <a:r>
              <a:rPr lang="en-GB" sz="3200" dirty="0" err="1"/>
              <a:t>Raporu</a:t>
            </a:r>
            <a:r>
              <a:rPr lang="en-GB" sz="3200" dirty="0"/>
              <a:t>:</a:t>
            </a:r>
          </a:p>
          <a:p>
            <a:pPr algn="r"/>
            <a:r>
              <a:rPr lang="en-GB" sz="3200" dirty="0" err="1"/>
              <a:t>İşbirliğini</a:t>
            </a:r>
            <a:r>
              <a:rPr lang="en-GB" sz="3200" dirty="0"/>
              <a:t> </a:t>
            </a:r>
            <a:r>
              <a:rPr lang="en-GB" sz="3200" dirty="0" err="1"/>
              <a:t>geliştirmek</a:t>
            </a:r>
            <a:r>
              <a:rPr lang="en-GB" sz="3200" dirty="0"/>
              <a:t> </a:t>
            </a:r>
            <a:r>
              <a:rPr lang="en-GB" sz="3200" dirty="0" err="1"/>
              <a:t>için</a:t>
            </a:r>
            <a:r>
              <a:rPr lang="en-GB" sz="3200" dirty="0"/>
              <a:t> </a:t>
            </a:r>
            <a:r>
              <a:rPr lang="en-GB" sz="3200" dirty="0" err="1"/>
              <a:t>dört</a:t>
            </a:r>
            <a:r>
              <a:rPr lang="en-GB" sz="3200" dirty="0"/>
              <a:t> </a:t>
            </a:r>
            <a:r>
              <a:rPr lang="en-GB" sz="3200" dirty="0" err="1"/>
              <a:t>temel</a:t>
            </a:r>
            <a:r>
              <a:rPr lang="en-GB" sz="3200" dirty="0"/>
              <a:t> </a:t>
            </a:r>
            <a:r>
              <a:rPr lang="en-GB" sz="3200" dirty="0" err="1"/>
              <a:t>sütun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id="{E63CEFFC-7D15-46F2-A80B-6B747AC1831E}"/>
              </a:ext>
            </a:extLst>
          </p:cNvPr>
          <p:cNvGraphicFramePr/>
          <p:nvPr>
            <p:extLst>
              <p:ext uri="{D42A27DB-BD31-4B8C-83A1-F6EECF244321}">
                <p14:modId xmlns:p14="http://schemas.microsoft.com/office/powerpoint/2010/main" val="3005410092"/>
              </p:ext>
            </p:extLst>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29928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tr-TR" sz="2800" b="1" dirty="0" smtClean="0">
                <a:latin typeface="Verdana" panose="020B0604030504040204" pitchFamily="34" charset="0"/>
                <a:ea typeface="Verdana" panose="020B0604030504040204" pitchFamily="34" charset="0"/>
              </a:rPr>
              <a:t>2018 Raporu:</a:t>
            </a:r>
          </a:p>
          <a:p>
            <a:pPr algn="r"/>
            <a:r>
              <a:rPr lang="tr-TR" sz="2800" b="1" dirty="0" smtClean="0">
                <a:latin typeface="Verdana" panose="020B0604030504040204" pitchFamily="34" charset="0"/>
                <a:ea typeface="Verdana" panose="020B0604030504040204" pitchFamily="34" charset="0"/>
              </a:rPr>
              <a:t>Yasal Gereksinimler</a:t>
            </a:r>
            <a:endParaRPr lang="tr-TR" sz="2800" b="1" dirty="0">
              <a:latin typeface="Verdana" panose="020B0604030504040204" pitchFamily="34" charset="0"/>
              <a:ea typeface="Verdana" panose="020B0604030504040204" pitchFamily="34" charset="0"/>
            </a:endParaRP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2" name="Rectangle 1"/>
          <p:cNvSpPr/>
          <p:nvPr/>
        </p:nvSpPr>
        <p:spPr>
          <a:xfrm>
            <a:off x="152400" y="1149489"/>
            <a:ext cx="4737099" cy="4862870"/>
          </a:xfrm>
          <a:prstGeom prst="rect">
            <a:avLst/>
          </a:prstGeom>
        </p:spPr>
        <p:txBody>
          <a:bodyPr wrap="square">
            <a:spAutoFit/>
          </a:bodyPr>
          <a:lstStyle/>
          <a:p>
            <a:r>
              <a:rPr lang="tr-TR" b="1" dirty="0" smtClean="0">
                <a:latin typeface="Verdana" panose="020B0604030504040204" pitchFamily="34" charset="0"/>
                <a:ea typeface="Verdana" panose="020B0604030504040204" pitchFamily="34" charset="0"/>
                <a:cs typeface="Verdana" panose="020B0604030504040204" pitchFamily="34" charset="0"/>
              </a:rPr>
              <a:t>Kapsamlı Yasal Gözlem: </a:t>
            </a:r>
          </a:p>
          <a:p>
            <a:endParaRPr lang="tr-TR" sz="1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600"/>
              </a:spcBef>
              <a:spcAft>
                <a:spcPts val="0"/>
              </a:spcAft>
              <a:buFont typeface="Wingdings" pitchFamily="2" charset="2"/>
              <a:buChar char="Ø"/>
            </a:pPr>
            <a:r>
              <a:rPr lang="tr-TR" dirty="0" smtClean="0"/>
              <a:t>Tek tip kavramların ve tanımların tanıtımı (temelde yatan suçlar, elektronik deliller);</a:t>
            </a:r>
          </a:p>
          <a:p>
            <a:pPr marL="342900" indent="-342900" algn="just">
              <a:spcBef>
                <a:spcPts val="600"/>
              </a:spcBef>
              <a:spcAft>
                <a:spcPts val="0"/>
              </a:spcAft>
              <a:buFont typeface="Wingdings" pitchFamily="2" charset="2"/>
              <a:buChar char="Ø"/>
            </a:pPr>
            <a:r>
              <a:rPr lang="tr-TR" dirty="0" smtClean="0"/>
              <a:t>Sözleşme kapsamındaki usul yetkileri (koruma hükümleri ve üretim emirleri),</a:t>
            </a:r>
          </a:p>
          <a:p>
            <a:pPr marL="342900" indent="-342900" algn="just">
              <a:spcBef>
                <a:spcPts val="600"/>
              </a:spcBef>
              <a:spcAft>
                <a:spcPts val="0"/>
              </a:spcAft>
              <a:buFont typeface="Wingdings" pitchFamily="2" charset="2"/>
              <a:buChar char="Ø"/>
            </a:pPr>
            <a:r>
              <a:rPr lang="tr-TR" dirty="0" smtClean="0"/>
              <a:t>7/24 irtibat noktasının işlevleri ve işlemleri için düzenlemeler; </a:t>
            </a:r>
          </a:p>
          <a:p>
            <a:pPr marL="342900" indent="-342900" algn="just">
              <a:spcBef>
                <a:spcPts val="600"/>
              </a:spcBef>
              <a:spcAft>
                <a:spcPts val="0"/>
              </a:spcAft>
              <a:buFont typeface="Wingdings" pitchFamily="2" charset="2"/>
              <a:buChar char="Ø"/>
            </a:pPr>
            <a:r>
              <a:rPr lang="tr-TR" dirty="0" smtClean="0"/>
              <a:t>Siber Suç Sözleşmesinin 18.1.b Maddesi kapsamındaki olasılıklar;</a:t>
            </a:r>
          </a:p>
          <a:p>
            <a:pPr marL="342900" indent="-342900" algn="just">
              <a:spcBef>
                <a:spcPts val="600"/>
              </a:spcBef>
              <a:spcAft>
                <a:spcPts val="0"/>
              </a:spcAft>
              <a:buFont typeface="Wingdings" pitchFamily="2" charset="2"/>
              <a:buChar char="Ø"/>
            </a:pPr>
            <a:r>
              <a:rPr lang="tr-TR" dirty="0" smtClean="0"/>
              <a:t>MLA taleplerinin hızlandırılmış olarak işlenmesinin önündeki engellerin kaldırılması (örneğin, belgelerin asılları için azaltılmış gereksinimler);</a:t>
            </a:r>
          </a:p>
          <a:p>
            <a:pPr marL="342900" indent="-342900" algn="just">
              <a:spcBef>
                <a:spcPts val="600"/>
              </a:spcBef>
              <a:spcAft>
                <a:spcPts val="0"/>
              </a:spcAft>
              <a:buFont typeface="Wingdings" pitchFamily="2" charset="2"/>
              <a:buChar char="Ø"/>
            </a:pPr>
            <a:r>
              <a:rPr lang="tr-TR" dirty="0" smtClean="0"/>
              <a:t>En iyi uygulama kılavuzlarının veya el kitaplarının kamuya açık olması.</a:t>
            </a:r>
            <a:endParaRPr lang="tr-TR" dirty="0"/>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8600" y="2581877"/>
            <a:ext cx="3683000" cy="2364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788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tr-TR" sz="2800" b="1" dirty="0" smtClean="0">
                <a:solidFill>
                  <a:schemeClr val="bg1"/>
                </a:solidFill>
                <a:latin typeface="Verdana" charset="0"/>
                <a:cs typeface="Verdana" charset="0"/>
              </a:rPr>
              <a:t>2018 Raporu:</a:t>
            </a:r>
          </a:p>
          <a:p>
            <a:pPr algn="r"/>
            <a:r>
              <a:rPr lang="tr-TR" sz="2800" b="1" dirty="0" smtClean="0">
                <a:solidFill>
                  <a:schemeClr val="bg1"/>
                </a:solidFill>
                <a:latin typeface="Verdana" charset="0"/>
                <a:cs typeface="Verdana" charset="0"/>
              </a:rPr>
              <a:t>Etkin iletişim</a:t>
            </a:r>
            <a:endParaRPr lang="tr-TR" sz="2800" b="1" dirty="0">
              <a:solidFill>
                <a:schemeClr val="bg1"/>
              </a:solidFill>
              <a:latin typeface="Verdana" charset="0"/>
              <a:cs typeface="Verdana" charset="0"/>
            </a:endParaRPr>
          </a:p>
        </p:txBody>
      </p:sp>
      <p:sp>
        <p:nvSpPr>
          <p:cNvPr id="2" name="Rectangle 1"/>
          <p:cNvSpPr/>
          <p:nvPr/>
        </p:nvSpPr>
        <p:spPr>
          <a:xfrm>
            <a:off x="117675" y="1137914"/>
            <a:ext cx="4403526" cy="5109091"/>
          </a:xfrm>
          <a:prstGeom prst="rect">
            <a:avLst/>
          </a:prstGeom>
        </p:spPr>
        <p:txBody>
          <a:bodyPr wrap="square">
            <a:spAutoFit/>
          </a:bodyPr>
          <a:lstStyle/>
          <a:p>
            <a:r>
              <a:rPr lang="tr-TR" b="1" dirty="0" smtClean="0">
                <a:latin typeface="Verdana" panose="020B0604030504040204" pitchFamily="34" charset="0"/>
                <a:ea typeface="Verdana" panose="020B0604030504040204" pitchFamily="34" charset="0"/>
                <a:cs typeface="Verdana" panose="020B0604030504040204" pitchFamily="34" charset="0"/>
              </a:rPr>
              <a:t>İletişimle ilgili yönlerin iyileştirilmesi:</a:t>
            </a:r>
            <a:endParaRPr lang="tr-TR" dirty="0" smtClean="0">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600"/>
              </a:spcBef>
              <a:spcAft>
                <a:spcPts val="0"/>
              </a:spcAft>
              <a:buFont typeface="Wingdings" pitchFamily="2" charset="2"/>
              <a:buChar char="Ø"/>
            </a:pPr>
            <a:r>
              <a:rPr lang="tr-TR" dirty="0" smtClean="0"/>
              <a:t>7/24 iletişim ve karşılıklı adli yardım için standart çok dilli şablonların ve formların kullanılması;</a:t>
            </a:r>
          </a:p>
          <a:p>
            <a:pPr marL="342900" indent="-342900" algn="just">
              <a:spcBef>
                <a:spcPts val="600"/>
              </a:spcBef>
              <a:spcAft>
                <a:spcPts val="0"/>
              </a:spcAft>
              <a:buFont typeface="Wingdings" pitchFamily="2" charset="2"/>
              <a:buChar char="Ø"/>
            </a:pPr>
            <a:r>
              <a:rPr lang="tr-TR" dirty="0" smtClean="0"/>
              <a:t>Ahtapot Topluluğu kaynağının uluslararası işbirliği konusunda kullanılması (doğrulanmış veriler); </a:t>
            </a:r>
          </a:p>
          <a:p>
            <a:pPr marL="342900" indent="-342900" algn="just">
              <a:spcBef>
                <a:spcPts val="600"/>
              </a:spcBef>
              <a:spcAft>
                <a:spcPts val="0"/>
              </a:spcAft>
              <a:buFont typeface="Wingdings" pitchFamily="2" charset="2"/>
              <a:buChar char="Ø"/>
            </a:pPr>
            <a:r>
              <a:rPr lang="tr-TR" dirty="0" smtClean="0"/>
              <a:t>Bilgi paylaşarak ve gelen/giden vakaların takibini sağlayarak 7/24 İrtibat Noktası ve Karşılıklı Adli Yardım yetkilileri arasında koordinasyon;</a:t>
            </a:r>
          </a:p>
          <a:p>
            <a:pPr marL="342900" indent="-342900" algn="just">
              <a:spcBef>
                <a:spcPts val="600"/>
              </a:spcBef>
              <a:spcAft>
                <a:spcPts val="0"/>
              </a:spcAft>
              <a:buFont typeface="Wingdings" pitchFamily="2" charset="2"/>
              <a:buChar char="Ø"/>
            </a:pPr>
            <a:r>
              <a:rPr lang="tr-TR" dirty="0" smtClean="0"/>
              <a:t>Araştırmacıların, savcıların, yargı personelinin, uluslararası işbirliği görevlilerinin ve ulusal irtibat noktalarının temsilcilerinin özel eğitimi.</a:t>
            </a:r>
            <a:endParaRPr lang="tr-TR" dirty="0"/>
          </a:p>
        </p:txBody>
      </p:sp>
      <p:pic>
        <p:nvPicPr>
          <p:cNvPr id="1026" name="Picture 2">
            <a:extLst>
              <a:ext uri="{FF2B5EF4-FFF2-40B4-BE49-F238E27FC236}">
                <a16:creationId xmlns:a16="http://schemas.microsoft.com/office/drawing/2014/main"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3356" y="2309421"/>
            <a:ext cx="4302970" cy="3061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7079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tr-TR" sz="2800" b="1" dirty="0" smtClean="0">
                <a:solidFill>
                  <a:schemeClr val="bg1"/>
                </a:solidFill>
                <a:latin typeface="Verdana" charset="0"/>
                <a:cs typeface="Verdana" charset="0"/>
              </a:rPr>
              <a:t>2018 Raporu:</a:t>
            </a:r>
          </a:p>
          <a:p>
            <a:pPr algn="r"/>
            <a:r>
              <a:rPr lang="tr-TR" sz="2800" b="1" dirty="0" smtClean="0">
                <a:solidFill>
                  <a:schemeClr val="bg1"/>
                </a:solidFill>
                <a:latin typeface="Verdana" charset="0"/>
                <a:cs typeface="Verdana" charset="0"/>
              </a:rPr>
              <a:t>Süreç yönetimi</a:t>
            </a:r>
            <a:endParaRPr lang="tr-TR" sz="2800" b="1" dirty="0">
              <a:solidFill>
                <a:schemeClr val="bg1"/>
              </a:solidFill>
              <a:latin typeface="Verdana" charset="0"/>
              <a:cs typeface="Verdana" charset="0"/>
            </a:endParaRPr>
          </a:p>
        </p:txBody>
      </p:sp>
      <p:sp>
        <p:nvSpPr>
          <p:cNvPr id="2" name="Rectangle 1"/>
          <p:cNvSpPr/>
          <p:nvPr/>
        </p:nvSpPr>
        <p:spPr>
          <a:xfrm>
            <a:off x="223838" y="1365801"/>
            <a:ext cx="4995862" cy="4909036"/>
          </a:xfrm>
          <a:prstGeom prst="rect">
            <a:avLst/>
          </a:prstGeom>
        </p:spPr>
        <p:txBody>
          <a:bodyPr wrap="square">
            <a:spAutoFit/>
          </a:bodyPr>
          <a:lstStyle/>
          <a:p>
            <a:pPr algn="just"/>
            <a:r>
              <a:rPr lang="tr-TR" b="1" dirty="0" smtClean="0">
                <a:latin typeface="Verdana" panose="020B0604030504040204" pitchFamily="34" charset="0"/>
                <a:ea typeface="Verdana" panose="020B0604030504040204" pitchFamily="34" charset="0"/>
                <a:cs typeface="Verdana" panose="020B0604030504040204" pitchFamily="34" charset="0"/>
              </a:rPr>
              <a:t>Süreç yönetiminin iyileştirilmesi:</a:t>
            </a:r>
            <a:endParaRPr lang="tr-TR" sz="16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600"/>
              </a:spcBef>
              <a:spcAft>
                <a:spcPts val="0"/>
              </a:spcAft>
              <a:buFont typeface="Wingdings" pitchFamily="2" charset="2"/>
              <a:buChar char="Ø"/>
            </a:pPr>
            <a:r>
              <a:rPr lang="tr-TR" dirty="0" smtClean="0"/>
              <a:t>En iyi uygulamalara ve deneyime dayalı 7/24 irtibat noktalarına ilişkin yönergeler;</a:t>
            </a:r>
          </a:p>
          <a:p>
            <a:pPr marL="342900" indent="-342900" algn="just">
              <a:spcBef>
                <a:spcPts val="600"/>
              </a:spcBef>
              <a:spcAft>
                <a:spcPts val="0"/>
              </a:spcAft>
              <a:buFont typeface="Wingdings" pitchFamily="2" charset="2"/>
              <a:buChar char="Ø"/>
            </a:pPr>
            <a:r>
              <a:rPr lang="tr-TR" dirty="0" smtClean="0"/>
              <a:t>Kolluk kuvvetleri ve servis sağlayıcılar arasındaki resmi işbirliği;</a:t>
            </a:r>
          </a:p>
          <a:p>
            <a:pPr marL="342900" indent="-342900" algn="just">
              <a:spcBef>
                <a:spcPts val="600"/>
              </a:spcBef>
              <a:spcAft>
                <a:spcPts val="0"/>
              </a:spcAft>
              <a:buFont typeface="Wingdings" pitchFamily="2" charset="2"/>
              <a:buChar char="Ø"/>
            </a:pPr>
            <a:r>
              <a:rPr lang="tr-TR" dirty="0" smtClean="0"/>
              <a:t>Uluslararası işbirliği için insan kaynaklarının ve iletişimin verimli kullanımı, örneğin, kabul edilebilir deliller için polisten polise iletişim ve yabancı servis sağlayıcılara/bankacılık sektörüne doğrudan erişim;</a:t>
            </a:r>
          </a:p>
          <a:p>
            <a:pPr marL="342900" indent="-342900" algn="just">
              <a:spcBef>
                <a:spcPts val="600"/>
              </a:spcBef>
              <a:spcAft>
                <a:spcPts val="0"/>
              </a:spcAft>
              <a:buFont typeface="Wingdings" pitchFamily="2" charset="2"/>
              <a:buChar char="Ø"/>
            </a:pPr>
            <a:r>
              <a:rPr lang="tr-TR" dirty="0" smtClean="0"/>
              <a:t>Kararlaştırılan kriterlere göre gelen karşılıklı yardım talepleri için resmi </a:t>
            </a:r>
            <a:r>
              <a:rPr lang="tr-TR" dirty="0" err="1" smtClean="0"/>
              <a:t>aciliyet</a:t>
            </a:r>
            <a:r>
              <a:rPr lang="tr-TR" dirty="0" smtClean="0"/>
              <a:t>/öncelik sıralaması;</a:t>
            </a:r>
          </a:p>
          <a:p>
            <a:pPr marL="342900" indent="-342900" algn="just">
              <a:spcBef>
                <a:spcPts val="600"/>
              </a:spcBef>
              <a:spcAft>
                <a:spcPts val="0"/>
              </a:spcAft>
              <a:buFont typeface="Wingdings" pitchFamily="2" charset="2"/>
              <a:buChar char="Ø"/>
            </a:pPr>
            <a:r>
              <a:rPr lang="tr-TR" dirty="0" smtClean="0"/>
              <a:t>MLA taleplerindeki temel verilerin mevcut ceza davası yönetim sistemlerine daha iyi entegrasyonu.</a:t>
            </a:r>
            <a:endParaRPr lang="tr-TR" dirty="0"/>
          </a:p>
        </p:txBody>
      </p:sp>
      <p:pic>
        <p:nvPicPr>
          <p:cNvPr id="2050" name="Picture 2" descr="Cybercrime@EAP III: New project on public/private cooperation">
            <a:extLst>
              <a:ext uri="{FF2B5EF4-FFF2-40B4-BE49-F238E27FC236}">
                <a16:creationId xmlns:a16="http://schemas.microsoft.com/office/drawing/2014/main"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0" y="2633293"/>
            <a:ext cx="3638550" cy="2396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39097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tr-TR" sz="2800" b="1" dirty="0" smtClean="0">
                <a:solidFill>
                  <a:schemeClr val="bg1"/>
                </a:solidFill>
                <a:latin typeface="Verdana" charset="0"/>
                <a:cs typeface="Verdana" charset="0"/>
              </a:rPr>
              <a:t>2018 Raporu:</a:t>
            </a:r>
          </a:p>
          <a:p>
            <a:pPr algn="r"/>
            <a:r>
              <a:rPr lang="tr-TR" sz="2800" b="1" dirty="0" smtClean="0">
                <a:solidFill>
                  <a:schemeClr val="bg1"/>
                </a:solidFill>
                <a:latin typeface="Verdana" charset="0"/>
                <a:cs typeface="Verdana" charset="0"/>
              </a:rPr>
              <a:t>Taleplerin Kalitesi</a:t>
            </a:r>
            <a:endParaRPr lang="tr-TR" sz="2800" b="1" dirty="0">
              <a:solidFill>
                <a:schemeClr val="bg1"/>
              </a:solidFill>
              <a:latin typeface="Verdana" charset="0"/>
              <a:cs typeface="Verdana" charset="0"/>
            </a:endParaRPr>
          </a:p>
        </p:txBody>
      </p:sp>
      <p:sp>
        <p:nvSpPr>
          <p:cNvPr id="2" name="Rectangle 1"/>
          <p:cNvSpPr/>
          <p:nvPr/>
        </p:nvSpPr>
        <p:spPr>
          <a:xfrm>
            <a:off x="152400" y="1149489"/>
            <a:ext cx="4419600" cy="4278094"/>
          </a:xfrm>
          <a:prstGeom prst="rect">
            <a:avLst/>
          </a:prstGeom>
        </p:spPr>
        <p:txBody>
          <a:bodyPr wrap="square">
            <a:spAutoFit/>
          </a:bodyPr>
          <a:lstStyle/>
          <a:p>
            <a:r>
              <a:rPr lang="tr-TR" b="1" dirty="0" smtClean="0">
                <a:latin typeface="Verdana" panose="020B0604030504040204" pitchFamily="34" charset="0"/>
                <a:ea typeface="Verdana" panose="020B0604030504040204" pitchFamily="34" charset="0"/>
                <a:cs typeface="Verdana" panose="020B0604030504040204" pitchFamily="34" charset="0"/>
              </a:rPr>
              <a:t>MLA taleplerinin kalitesinin iyileştirilmesi:</a:t>
            </a:r>
          </a:p>
          <a:p>
            <a:pPr marL="285750" indent="-285750" algn="just">
              <a:buFontTx/>
              <a:buChar char="-"/>
            </a:pPr>
            <a:endParaRPr lang="tr-TR" dirty="0" smtClean="0">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600"/>
              </a:spcBef>
              <a:spcAft>
                <a:spcPts val="0"/>
              </a:spcAft>
              <a:buFont typeface="Wingdings" pitchFamily="2" charset="2"/>
              <a:buChar char="Ø"/>
            </a:pPr>
            <a:r>
              <a:rPr lang="tr-TR" dirty="0" smtClean="0"/>
              <a:t>Kompakt ve bilgilendirici yazma becerilerine odaklanan kapasite geliştirme faaliyetleri;</a:t>
            </a:r>
          </a:p>
          <a:p>
            <a:pPr marL="342900" indent="-342900" algn="just">
              <a:spcBef>
                <a:spcPts val="600"/>
              </a:spcBef>
              <a:spcAft>
                <a:spcPts val="0"/>
              </a:spcAft>
              <a:buFont typeface="Wingdings" pitchFamily="2" charset="2"/>
              <a:buChar char="Ø"/>
            </a:pPr>
            <a:r>
              <a:rPr lang="tr-TR" dirty="0" smtClean="0"/>
              <a:t>Önemsiz taleplerin azaltılması;</a:t>
            </a:r>
          </a:p>
          <a:p>
            <a:pPr marL="342900" indent="-342900" algn="just">
              <a:spcBef>
                <a:spcPts val="600"/>
              </a:spcBef>
              <a:spcAft>
                <a:spcPts val="0"/>
              </a:spcAft>
              <a:buFont typeface="Wingdings" pitchFamily="2" charset="2"/>
              <a:buChar char="Ø"/>
            </a:pPr>
            <a:r>
              <a:rPr lang="tr-TR" dirty="0" smtClean="0"/>
              <a:t>Giden karşılıklı hukuki yardım talepleri için kabul edilebilir standartlar konusunda şablonların ve kılavuzların kullanımı;</a:t>
            </a:r>
          </a:p>
          <a:p>
            <a:pPr marL="342900" indent="-342900" algn="just">
              <a:spcBef>
                <a:spcPts val="600"/>
              </a:spcBef>
              <a:spcAft>
                <a:spcPts val="0"/>
              </a:spcAft>
              <a:buFont typeface="Wingdings" pitchFamily="2" charset="2"/>
              <a:buChar char="Ø"/>
            </a:pPr>
            <a:r>
              <a:rPr lang="tr-TR" dirty="0" smtClean="0"/>
              <a:t>Doğrudan adli işbirliği: merkezi raporlama,  merkezi makamlarla periyodik takip ve danışma.</a:t>
            </a:r>
            <a:endParaRPr lang="tr-TR" dirty="0"/>
          </a:p>
        </p:txBody>
      </p:sp>
      <p:pic>
        <p:nvPicPr>
          <p:cNvPr id="4098" name="Picture 2" descr="Brainstorming on the review of the judicial training courses on cybercrime">
            <a:extLst>
              <a:ext uri="{FF2B5EF4-FFF2-40B4-BE49-F238E27FC236}">
                <a16:creationId xmlns:a16="http://schemas.microsoft.com/office/drawing/2014/main"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25413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Siber Suç İşbirliği Konusunda Uzmanlaşmış </a:t>
            </a:r>
            <a:endParaRPr lang="tr-TR" sz="2800" b="1" dirty="0" smtClean="0"/>
          </a:p>
          <a:p>
            <a:pPr marL="0" indent="0" algn="r">
              <a:buFont typeface="Arial" charset="0"/>
              <a:buNone/>
              <a:defRPr/>
            </a:pPr>
            <a:r>
              <a:rPr lang="tr-TR" sz="2800" b="1" dirty="0" smtClean="0"/>
              <a:t>Uluslararası </a:t>
            </a:r>
            <a:r>
              <a:rPr lang="tr-TR" sz="2800" b="1" dirty="0"/>
              <a:t>Kuruluşlar ve Ağlar</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63420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Resmi Olmayan Uluslararası </a:t>
            </a:r>
            <a:r>
              <a:rPr lang="tr-TR" sz="3200" b="1" dirty="0">
                <a:solidFill>
                  <a:schemeClr val="bg1"/>
                </a:solidFill>
              </a:rPr>
              <a:t>İşbirliği Yöntemleri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Beşinci Bölüm</a:t>
            </a:r>
            <a:endParaRPr lang="en-GB" sz="3200" b="1" dirty="0">
              <a:ea typeface="ＭＳ Ｐゴシック" charset="0"/>
              <a:cs typeface="ＭＳ Ｐゴシック" charset="0"/>
            </a:endParaRPr>
          </a:p>
          <a:p>
            <a:endParaRPr lang="en-GB" sz="3200" b="1" dirty="0">
              <a:ea typeface="ＭＳ Ｐゴシック" charset="0"/>
            </a:endParaRPr>
          </a:p>
          <a:p>
            <a:pPr algn="ctr"/>
            <a:r>
              <a:rPr lang="tr-TR" sz="3200" b="1" dirty="0" smtClean="0"/>
              <a:t>Özet</a:t>
            </a:r>
            <a:endParaRPr lang="en-GB" sz="3200" b="1" dirty="0"/>
          </a:p>
          <a:p>
            <a:pPr algn="ctr" eaLnBrk="1" hangingPunct="1">
              <a:lnSpc>
                <a:spcPct val="80000"/>
              </a:lnSpc>
            </a:pPr>
            <a:endParaRPr lang="en-GB" sz="3200" b="1" dirty="0"/>
          </a:p>
        </p:txBody>
      </p:sp>
    </p:spTree>
    <p:extLst>
      <p:ext uri="{BB962C8B-B14F-4D97-AF65-F5344CB8AC3E}">
        <p14:creationId xmlns:p14="http://schemas.microsoft.com/office/powerpoint/2010/main" val="39358623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228222" y="1193309"/>
            <a:ext cx="4902578" cy="4832092"/>
          </a:xfrm>
          <a:prstGeom prst="rect">
            <a:avLst/>
          </a:prstGeom>
        </p:spPr>
        <p:txBody>
          <a:bodyPr wrap="square">
            <a:spAutoFit/>
          </a:bodyPr>
          <a:lstStyle/>
          <a:p>
            <a:pPr marL="342900" lvl="2" indent="-342900" algn="just"/>
            <a:endParaRPr lang="tr-TR" sz="2200" i="1" dirty="0"/>
          </a:p>
          <a:p>
            <a:pPr marL="342900" lvl="2" indent="-342900" algn="just">
              <a:buFont typeface="Wingdings" pitchFamily="2" charset="2"/>
              <a:buChar char="ü"/>
            </a:pPr>
            <a:r>
              <a:rPr lang="tr-TR" sz="2200" i="1" dirty="0" smtClean="0"/>
              <a:t>Siber </a:t>
            </a:r>
            <a:r>
              <a:rPr lang="tr-TR" sz="2200" i="1" dirty="0"/>
              <a:t>Suç organizasyonu, kurulumu ve yetkinlikleri için Uluslararası Kuruluşlar ve Ağlar hakkında ek bilgi almak</a:t>
            </a:r>
          </a:p>
          <a:p>
            <a:pPr marL="0" lvl="2" algn="just"/>
            <a:endParaRPr lang="tr-TR" sz="2200" i="1" dirty="0"/>
          </a:p>
          <a:p>
            <a:pPr marL="342900" lvl="2" indent="-342900" algn="just">
              <a:buFont typeface="Wingdings" pitchFamily="2" charset="2"/>
              <a:buChar char="ü"/>
            </a:pPr>
            <a:r>
              <a:rPr lang="tr-TR" sz="2200" i="1" dirty="0"/>
              <a:t>Avrupa Konseyi Siber Suçlar Sözleşmesi Madde 35'in uygulanmasını ayrıca analiz etmek ve anlamak</a:t>
            </a:r>
          </a:p>
          <a:p>
            <a:pPr marL="342900" lvl="2" indent="-342900" algn="just">
              <a:buFont typeface="Wingdings" pitchFamily="2" charset="2"/>
              <a:buChar char="ü"/>
            </a:pPr>
            <a:endParaRPr lang="tr-TR" sz="2200" i="1" dirty="0" smtClean="0"/>
          </a:p>
          <a:p>
            <a:pPr marL="342900" lvl="2" indent="-342900" algn="just">
              <a:buFont typeface="Wingdings" pitchFamily="2" charset="2"/>
              <a:buChar char="ü"/>
            </a:pPr>
            <a:r>
              <a:rPr lang="tr-TR" sz="2200" i="1" dirty="0"/>
              <a:t>İşbirliğini geliştirmek için bazı kapasite çözümleri geliştirme hakkında farkındalık yaratmak</a:t>
            </a:r>
          </a:p>
        </p:txBody>
      </p:sp>
      <p:pic>
        <p:nvPicPr>
          <p:cNvPr id="6" name="Picture 5" descr="A picture containing drawing, food&#10;&#10;Description automatically generated">
            <a:extLst>
              <a:ext uri="{FF2B5EF4-FFF2-40B4-BE49-F238E27FC236}">
                <a16:creationId xmlns:a16="http://schemas.microsoft.com/office/drawing/2014/main" id="{3F8D7186-3FDA-45C4-9898-FF567367C538}"/>
              </a:ext>
            </a:extLst>
          </p:cNvPr>
          <p:cNvPicPr>
            <a:picLocks noChangeAspect="1"/>
          </p:cNvPicPr>
          <p:nvPr/>
        </p:nvPicPr>
        <p:blipFill>
          <a:blip r:embed="rId4"/>
          <a:stretch>
            <a:fillRect/>
          </a:stretch>
        </p:blipFill>
        <p:spPr>
          <a:xfrm>
            <a:off x="5519224" y="2706391"/>
            <a:ext cx="3381781" cy="1205209"/>
          </a:xfrm>
          <a:prstGeom prst="rect">
            <a:avLst/>
          </a:prstGeom>
        </p:spPr>
      </p:pic>
    </p:spTree>
    <p:extLst>
      <p:ext uri="{BB962C8B-B14F-4D97-AF65-F5344CB8AC3E}">
        <p14:creationId xmlns:p14="http://schemas.microsoft.com/office/powerpoint/2010/main" val="3539683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Resmi Olmayan</a:t>
            </a:r>
          </a:p>
          <a:p>
            <a:pPr marL="0" indent="0" algn="r">
              <a:buFont typeface="Arial" charset="0"/>
              <a:buNone/>
              <a:defRPr/>
            </a:pPr>
            <a:r>
              <a:rPr lang="tr-TR" sz="3200" b="1" dirty="0" smtClean="0">
                <a:solidFill>
                  <a:schemeClr val="bg1"/>
                </a:solidFill>
              </a:rPr>
              <a:t>Uluslararası İşbirliği Yöntemleri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Birinci Bölüm</a:t>
            </a:r>
          </a:p>
          <a:p>
            <a:pPr marL="0" indent="0" algn="ctr">
              <a:buFont typeface="Arial" charset="0"/>
              <a:buNone/>
              <a:defRPr/>
            </a:pPr>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smtClean="0"/>
              <a:t>Cezai konularda resmi ve resmi olmayan karşılıklı adli yardım</a:t>
            </a:r>
            <a:endParaRPr lang="tr-TR" sz="3200" b="1"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Resmi Olmayan Uluslararası </a:t>
            </a:r>
            <a:r>
              <a:rPr lang="tr-TR" sz="2800" b="1" dirty="0">
                <a:solidFill>
                  <a:schemeClr val="bg1"/>
                </a:solidFill>
              </a:rPr>
              <a:t>İşbirliği Yöntemleri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t>Cezai konularda resmi ve resmi olmayan</a:t>
            </a:r>
          </a:p>
          <a:p>
            <a:pPr marL="0" indent="0" algn="r">
              <a:buFont typeface="Arial" charset="0"/>
              <a:buNone/>
              <a:defRPr/>
            </a:pPr>
            <a:r>
              <a:rPr lang="tr-TR" sz="2800" b="1" dirty="0" smtClean="0"/>
              <a:t>karşılıklı adli yardım</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83115" y="1373452"/>
            <a:ext cx="4572000" cy="3693319"/>
          </a:xfrm>
          <a:prstGeom prst="rect">
            <a:avLst/>
          </a:prstGeom>
        </p:spPr>
        <p:txBody>
          <a:bodyPr>
            <a:spAutoFit/>
          </a:bodyPr>
          <a:lstStyle/>
          <a:p>
            <a:pPr marL="342900" indent="-342900">
              <a:spcAft>
                <a:spcPts val="0"/>
              </a:spcAft>
              <a:buFont typeface="Wingdings" pitchFamily="2" charset="2"/>
              <a:buChar char="Ø"/>
            </a:pPr>
            <a:r>
              <a:rPr lang="tr-TR" b="1" dirty="0" smtClean="0"/>
              <a:t>Resmi:</a:t>
            </a:r>
          </a:p>
          <a:p>
            <a:pPr marL="342900" indent="-342900">
              <a:spcAft>
                <a:spcPts val="0"/>
              </a:spcAft>
              <a:buFont typeface="Wingdings" pitchFamily="2" charset="2"/>
              <a:buChar char="Ø"/>
            </a:pPr>
            <a:endParaRPr lang="tr-TR" b="1" dirty="0" smtClean="0"/>
          </a:p>
          <a:p>
            <a:pPr marL="342900" indent="-342900" algn="just">
              <a:buFont typeface="Arial" panose="020B0604020202020204" pitchFamily="34" charset="0"/>
              <a:buChar char="•"/>
            </a:pPr>
            <a:r>
              <a:rPr lang="tr-TR" dirty="0" smtClean="0">
                <a:cs typeface="Arial" panose="020B0604020202020204" pitchFamily="34" charset="0"/>
              </a:rPr>
              <a:t>Bazen "adli yardım" olarak da bilinen </a:t>
            </a:r>
            <a:r>
              <a:rPr lang="tr-TR" b="1" dirty="0" smtClean="0">
                <a:cs typeface="Arial" panose="020B0604020202020204" pitchFamily="34" charset="0"/>
              </a:rPr>
              <a:t>karşılıklı adli yardım</a:t>
            </a:r>
            <a:r>
              <a:rPr lang="tr-TR" dirty="0" smtClean="0">
                <a:cs typeface="Arial" panose="020B0604020202020204" pitchFamily="34" charset="0"/>
              </a:rPr>
              <a:t> (MLA), devletlerin başka bir devletteki cezai soruşturmalar veya yargılamalarla alakalı olarak o devlette bulunan delillerin elde edilmesinde </a:t>
            </a:r>
            <a:r>
              <a:rPr lang="tr-TR" b="1" dirty="0" smtClean="0">
                <a:cs typeface="Arial" panose="020B0604020202020204" pitchFamily="34" charset="0"/>
              </a:rPr>
              <a:t>yardım talep ettiği veya yardım sağladığı resmi bir yoldur.</a:t>
            </a:r>
            <a:endParaRPr lang="tr-TR" b="1" dirty="0" smtClean="0">
              <a:effectLst/>
              <a:cs typeface="Arial" panose="020B0604020202020204" pitchFamily="34" charset="0"/>
            </a:endParaRPr>
          </a:p>
          <a:p>
            <a:pPr marL="342900" indent="-342900" algn="just">
              <a:buFont typeface="Arial" panose="020B0604020202020204" pitchFamily="34" charset="0"/>
              <a:buChar char="•"/>
            </a:pPr>
            <a:r>
              <a:rPr lang="tr-TR" dirty="0">
                <a:cs typeface="Arial" panose="020B0604020202020204" pitchFamily="34" charset="0"/>
              </a:rPr>
              <a:t>T</a:t>
            </a:r>
            <a:r>
              <a:rPr lang="tr-TR" dirty="0" smtClean="0">
                <a:cs typeface="Arial" panose="020B0604020202020204" pitchFamily="34" charset="0"/>
              </a:rPr>
              <a:t>alebi yapan devlet genellikle ‘</a:t>
            </a:r>
            <a:r>
              <a:rPr lang="tr-TR" b="1" dirty="0" smtClean="0">
                <a:cs typeface="Arial" panose="020B0604020202020204" pitchFamily="34" charset="0"/>
              </a:rPr>
              <a:t>talep eden devlet</a:t>
            </a:r>
            <a:r>
              <a:rPr lang="tr-TR" dirty="0" smtClean="0">
                <a:cs typeface="Arial" panose="020B0604020202020204" pitchFamily="34" charset="0"/>
              </a:rPr>
              <a:t>’ olarak adlandırılırken, talebin yapıldığı devlet ‘</a:t>
            </a:r>
            <a:r>
              <a:rPr lang="tr-TR" b="1" dirty="0" smtClean="0">
                <a:cs typeface="Arial" panose="020B0604020202020204" pitchFamily="34" charset="0"/>
              </a:rPr>
              <a:t>talep edilen devlet</a:t>
            </a:r>
            <a:r>
              <a:rPr lang="tr-TR" dirty="0" smtClean="0">
                <a:cs typeface="Arial" panose="020B0604020202020204" pitchFamily="34" charset="0"/>
              </a:rPr>
              <a:t>’ olarak adlandırılır. </a:t>
            </a:r>
            <a:endParaRPr lang="tr-TR"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950372" y="1995376"/>
            <a:ext cx="4072084" cy="1089529"/>
          </a:xfrm>
          <a:prstGeom prst="rect">
            <a:avLst/>
          </a:prstGeom>
        </p:spPr>
        <p:txBody>
          <a:bodyPr wrap="square">
            <a:spAutoFit/>
          </a:bodyPr>
          <a:lstStyle/>
          <a:p>
            <a:pPr marL="342900" indent="-342900" algn="just">
              <a:lnSpc>
                <a:spcPct val="90000"/>
              </a:lnSpc>
              <a:buFont typeface="Arial" panose="020B0604020202020204" pitchFamily="34" charset="0"/>
              <a:buChar char="•"/>
            </a:pPr>
            <a:r>
              <a:rPr lang="tr-TR" b="1" dirty="0" smtClean="0">
                <a:cs typeface="Arial" panose="020B0604020202020204" pitchFamily="34" charset="0"/>
              </a:rPr>
              <a:t>Karşılıklı adli yardım, istihbarat veya diğer bilgilerin toplanması için değil, delillerin toplanması için tasarlanmıştır.</a:t>
            </a:r>
            <a:endParaRPr lang="tr-TR" b="1" dirty="0"/>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Cezai konularda resmi ve </a:t>
            </a:r>
            <a:r>
              <a:rPr lang="tr-TR" sz="2800" b="1" dirty="0" smtClean="0"/>
              <a:t>resmi olmayan</a:t>
            </a:r>
            <a:endParaRPr lang="tr-TR" sz="2800" b="1" dirty="0"/>
          </a:p>
          <a:p>
            <a:pPr marL="0" indent="0" algn="r">
              <a:buFont typeface="Arial" charset="0"/>
              <a:buNone/>
              <a:defRPr/>
            </a:pPr>
            <a:r>
              <a:rPr lang="tr-TR" sz="2800" b="1" dirty="0"/>
              <a:t>karşılıklı </a:t>
            </a:r>
            <a:r>
              <a:rPr lang="tr-TR" sz="2800" b="1" dirty="0" smtClean="0"/>
              <a:t>adl</a:t>
            </a:r>
            <a:r>
              <a:rPr lang="tr-TR" sz="2800" b="1" dirty="0"/>
              <a:t>i</a:t>
            </a:r>
            <a:r>
              <a:rPr lang="tr-TR" sz="2800" b="1" dirty="0" smtClean="0"/>
              <a:t> </a:t>
            </a:r>
            <a:r>
              <a:rPr lang="tr-TR" sz="2800" b="1" dirty="0"/>
              <a:t>yardım</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628358"/>
            <a:ext cx="4572000" cy="3970318"/>
          </a:xfrm>
          <a:prstGeom prst="rect">
            <a:avLst/>
          </a:prstGeom>
        </p:spPr>
        <p:txBody>
          <a:bodyPr>
            <a:spAutoFit/>
          </a:bodyPr>
          <a:lstStyle/>
          <a:p>
            <a:pPr marL="342900" indent="-342900">
              <a:spcAft>
                <a:spcPts val="0"/>
              </a:spcAft>
              <a:buFont typeface="Wingdings" pitchFamily="2" charset="2"/>
              <a:buChar char="Ø"/>
            </a:pPr>
            <a:r>
              <a:rPr lang="tr-TR" b="1" dirty="0" smtClean="0"/>
              <a:t>Resmi Olmayan:</a:t>
            </a:r>
          </a:p>
          <a:p>
            <a:pPr marL="342900" indent="-342900">
              <a:spcAft>
                <a:spcPts val="0"/>
              </a:spcAft>
              <a:buFont typeface="Wingdings" pitchFamily="2" charset="2"/>
              <a:buChar char="Ø"/>
            </a:pPr>
            <a:endParaRPr lang="tr-TR" b="1" dirty="0" smtClean="0"/>
          </a:p>
          <a:p>
            <a:pPr marL="342900" indent="-342900" algn="just">
              <a:buFont typeface="Arial" panose="020B0604020202020204" pitchFamily="34" charset="0"/>
              <a:buChar char="•"/>
            </a:pPr>
            <a:r>
              <a:rPr lang="tr-TR" b="1" dirty="0">
                <a:cs typeface="Arial" panose="020B0604020202020204" pitchFamily="34" charset="0"/>
              </a:rPr>
              <a:t>İ</a:t>
            </a:r>
            <a:r>
              <a:rPr lang="tr-TR" b="1" dirty="0" smtClean="0">
                <a:cs typeface="Arial" panose="020B0604020202020204" pitchFamily="34" charset="0"/>
              </a:rPr>
              <a:t>dari yardım bazen "resmi olmayan yardım" olarak da anılır.</a:t>
            </a:r>
            <a:endParaRPr lang="tr-TR" dirty="0" smtClean="0">
              <a:effectLst/>
              <a:cs typeface="Arial" panose="020B0604020202020204" pitchFamily="34" charset="0"/>
            </a:endParaRPr>
          </a:p>
          <a:p>
            <a:pPr marL="342900" indent="-342900" algn="just">
              <a:buFont typeface="Arial" panose="020B0604020202020204" pitchFamily="34" charset="0"/>
              <a:buChar char="•"/>
            </a:pPr>
            <a:r>
              <a:rPr lang="tr-TR" dirty="0">
                <a:cs typeface="Arial" panose="020B0604020202020204" pitchFamily="34" charset="0"/>
              </a:rPr>
              <a:t>K</a:t>
            </a:r>
            <a:r>
              <a:rPr lang="tr-TR" dirty="0" smtClean="0">
                <a:cs typeface="Arial" panose="020B0604020202020204" pitchFamily="34" charset="0"/>
              </a:rPr>
              <a:t>arşılıklı adli yardım talebinin temelini oluşturan</a:t>
            </a:r>
            <a:r>
              <a:rPr lang="tr-TR" b="1" dirty="0" smtClean="0">
                <a:cs typeface="Arial" panose="020B0604020202020204" pitchFamily="34" charset="0"/>
              </a:rPr>
              <a:t> resmi talep mektubunun düzenlenmesini gerektirmez.</a:t>
            </a:r>
            <a:endParaRPr lang="tr-TR" dirty="0" smtClean="0">
              <a:effectLst/>
              <a:cs typeface="Arial" panose="020B0604020202020204" pitchFamily="34" charset="0"/>
            </a:endParaRPr>
          </a:p>
          <a:p>
            <a:pPr marL="342900" indent="-342900" algn="just">
              <a:buFont typeface="Arial" panose="020B0604020202020204" pitchFamily="34" charset="0"/>
              <a:buChar char="•"/>
            </a:pPr>
            <a:r>
              <a:rPr lang="tr-TR" dirty="0">
                <a:cs typeface="Arial" panose="020B0604020202020204" pitchFamily="34" charset="0"/>
              </a:rPr>
              <a:t>A</a:t>
            </a:r>
            <a:r>
              <a:rPr lang="tr-TR" dirty="0" smtClean="0">
                <a:cs typeface="Arial" panose="020B0604020202020204" pitchFamily="34" charset="0"/>
              </a:rPr>
              <a:t>yrıca </a:t>
            </a:r>
            <a:r>
              <a:rPr lang="tr-TR" b="1" dirty="0" smtClean="0">
                <a:cs typeface="Arial" panose="020B0604020202020204" pitchFamily="34" charset="0"/>
              </a:rPr>
              <a:t>hiçbir zorlayıcı durumun gerekli olmadığı</a:t>
            </a:r>
            <a:r>
              <a:rPr lang="tr-TR" dirty="0" smtClean="0">
                <a:cs typeface="Arial" panose="020B0604020202020204" pitchFamily="34" charset="0"/>
              </a:rPr>
              <a:t> bir devlete delil toplama taleplerinde bulunurken kullanılabilir.</a:t>
            </a:r>
            <a:endParaRPr lang="tr-TR" b="1" dirty="0" smtClean="0">
              <a:effectLst/>
              <a:cs typeface="Arial" panose="020B0604020202020204" pitchFamily="34" charset="0"/>
            </a:endParaRPr>
          </a:p>
          <a:p>
            <a:pPr marL="342900" indent="-342900" algn="just">
              <a:buFont typeface="Arial" panose="020B0604020202020204" pitchFamily="34" charset="0"/>
              <a:buChar char="•"/>
            </a:pPr>
            <a:r>
              <a:rPr lang="tr-TR" b="1" dirty="0">
                <a:cs typeface="Arial" panose="020B0604020202020204" pitchFamily="34" charset="0"/>
              </a:rPr>
              <a:t>H</a:t>
            </a:r>
            <a:r>
              <a:rPr lang="tr-TR" b="1" dirty="0" smtClean="0">
                <a:cs typeface="Arial" panose="020B0604020202020204" pitchFamily="34" charset="0"/>
              </a:rPr>
              <a:t>er iki devletteki yetkililerin aralarındaki ağları ve bağlantıları kurmasına yardımcı olur.</a:t>
            </a:r>
            <a:endParaRPr lang="tr-TR" b="1"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855779" y="1773361"/>
            <a:ext cx="4072084" cy="1200329"/>
          </a:xfrm>
          <a:prstGeom prst="rect">
            <a:avLst/>
          </a:prstGeom>
        </p:spPr>
        <p:txBody>
          <a:bodyPr wrap="square">
            <a:spAutoFit/>
          </a:bodyPr>
          <a:lstStyle/>
          <a:p>
            <a:pPr marL="342900" indent="-342900" algn="just">
              <a:buFont typeface="Arial" panose="020B0604020202020204" pitchFamily="34" charset="0"/>
              <a:buChar char="•"/>
            </a:pPr>
            <a:r>
              <a:rPr lang="tr-TR" dirty="0" smtClean="0">
                <a:cs typeface="Arial" panose="020B0604020202020204" pitchFamily="34" charset="0"/>
              </a:rPr>
              <a:t>Resmi olmayan yaklaşım, her zaman </a:t>
            </a:r>
            <a:r>
              <a:rPr lang="tr-TR" b="1" dirty="0" smtClean="0">
                <a:cs typeface="Arial" panose="020B0604020202020204" pitchFamily="34" charset="0"/>
              </a:rPr>
              <a:t>resmi bir talep mektubu verme niyeti olsa dahi, delil talebinin ilk adımı olmalıdır</a:t>
            </a:r>
            <a:endParaRPr lang="tr-TR" b="1"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Cezai konularda resmi ve </a:t>
            </a:r>
            <a:r>
              <a:rPr lang="tr-TR" sz="2800" b="1" dirty="0" smtClean="0"/>
              <a:t>resmi olmayan </a:t>
            </a:r>
            <a:endParaRPr lang="tr-TR" sz="2800" b="1" dirty="0"/>
          </a:p>
          <a:p>
            <a:pPr marL="0" indent="0" algn="r">
              <a:buFont typeface="Arial" charset="0"/>
              <a:buNone/>
              <a:defRPr/>
            </a:pPr>
            <a:r>
              <a:rPr lang="tr-TR" sz="2800" b="1" dirty="0"/>
              <a:t>k</a:t>
            </a:r>
            <a:r>
              <a:rPr lang="tr-TR" sz="2800" b="1" dirty="0" smtClean="0"/>
              <a:t>arşılıklı adli yardım</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1222" y="1012012"/>
            <a:ext cx="4572000" cy="5509200"/>
          </a:xfrm>
          <a:prstGeom prst="rect">
            <a:avLst/>
          </a:prstGeom>
        </p:spPr>
        <p:txBody>
          <a:bodyPr>
            <a:spAutoFit/>
          </a:bodyPr>
          <a:lstStyle/>
          <a:p>
            <a:pPr marL="342900" indent="-342900">
              <a:spcAft>
                <a:spcPts val="0"/>
              </a:spcAft>
              <a:buFont typeface="Wingdings" pitchFamily="2" charset="2"/>
              <a:buChar char="Ø"/>
            </a:pPr>
            <a:r>
              <a:rPr lang="tr-TR" sz="2200" b="1" dirty="0" smtClean="0"/>
              <a:t>Resmi Karşılıklı Yardım Örnekleri:</a:t>
            </a:r>
          </a:p>
          <a:p>
            <a:pPr marL="342900" indent="-342900">
              <a:spcAft>
                <a:spcPts val="0"/>
              </a:spcAft>
              <a:buFont typeface="Wingdings" pitchFamily="2" charset="2"/>
              <a:buChar char="Ø"/>
            </a:pPr>
            <a:endParaRPr lang="tr-TR" sz="2200" b="1" dirty="0" smtClean="0"/>
          </a:p>
          <a:p>
            <a:pPr marL="342900" indent="-342900" algn="just">
              <a:buFont typeface="Arial" panose="020B0604020202020204" pitchFamily="34" charset="0"/>
              <a:buChar char="•"/>
            </a:pPr>
            <a:r>
              <a:rPr lang="tr-TR" sz="2200" dirty="0" smtClean="0">
                <a:cs typeface="Arial" panose="020B0604020202020204" pitchFamily="34" charset="0"/>
              </a:rPr>
              <a:t>Gönüllü olmayan bir tanığın ifadesinin alınması,</a:t>
            </a:r>
          </a:p>
          <a:p>
            <a:pPr marL="342900" indent="-342900" algn="just">
              <a:buFont typeface="Arial" panose="020B0604020202020204" pitchFamily="34" charset="0"/>
              <a:buChar char="•"/>
            </a:pPr>
            <a:r>
              <a:rPr lang="tr-TR" sz="2200" dirty="0" smtClean="0">
                <a:cs typeface="Arial" panose="020B0604020202020204" pitchFamily="34" charset="0"/>
              </a:rPr>
              <a:t>Bir kişiyle şüpheli olarak görüşülmesi,</a:t>
            </a:r>
          </a:p>
          <a:p>
            <a:pPr marL="342900" indent="-342900" algn="just">
              <a:buFont typeface="Arial" panose="020B0604020202020204" pitchFamily="34" charset="0"/>
              <a:buChar char="•"/>
            </a:pPr>
            <a:r>
              <a:rPr lang="tr-TR" sz="2200" dirty="0" smtClean="0">
                <a:cs typeface="Arial" panose="020B0604020202020204" pitchFamily="34" charset="0"/>
              </a:rPr>
              <a:t>Banka ve finans kuruluşlarından hesap bilgileri ve belgesel delillerin alınması,</a:t>
            </a:r>
          </a:p>
          <a:p>
            <a:pPr marL="342900" indent="-342900" algn="just">
              <a:buFont typeface="Arial" panose="020B0604020202020204" pitchFamily="34" charset="0"/>
              <a:buChar char="•"/>
            </a:pPr>
            <a:r>
              <a:rPr lang="tr-TR" sz="2200" dirty="0" smtClean="0">
                <a:cs typeface="Arial" panose="020B0604020202020204" pitchFamily="34" charset="0"/>
              </a:rPr>
              <a:t>Arama ve el koyma talepleri,</a:t>
            </a:r>
          </a:p>
          <a:p>
            <a:pPr marL="342900" indent="-342900" algn="just">
              <a:buFont typeface="Arial" panose="020B0604020202020204" pitchFamily="34" charset="0"/>
              <a:buChar char="•"/>
            </a:pPr>
            <a:r>
              <a:rPr lang="tr-TR" sz="2200" dirty="0" smtClean="0">
                <a:cs typeface="Arial" panose="020B0604020202020204" pitchFamily="34" charset="0"/>
              </a:rPr>
              <a:t>İnternet kayıtları ve e-postaların içeriği,</a:t>
            </a:r>
          </a:p>
          <a:p>
            <a:pPr marL="342900" indent="-342900" algn="just">
              <a:buFont typeface="Arial" panose="020B0604020202020204" pitchFamily="34" charset="0"/>
              <a:buChar char="•"/>
            </a:pPr>
            <a:r>
              <a:rPr lang="tr-TR" sz="2200" dirty="0" smtClean="0">
                <a:cs typeface="Arial" panose="020B0604020202020204" pitchFamily="34" charset="0"/>
              </a:rPr>
              <a:t>Muvafakat eden kişilerin ifade verilebilmeleri için gözaltına alınması</a:t>
            </a:r>
            <a:endParaRPr lang="tr-TR" sz="22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5326517" y="1185864"/>
            <a:ext cx="3446007" cy="19205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tr-TR" sz="2200" b="1" dirty="0" smtClean="0">
                <a:cs typeface="Arial" panose="020B0604020202020204" pitchFamily="34" charset="0"/>
              </a:rPr>
              <a:t>Not: </a:t>
            </a:r>
            <a:r>
              <a:rPr lang="tr-TR" sz="2200" dirty="0" smtClean="0">
                <a:cs typeface="Arial" panose="020B0604020202020204" pitchFamily="34" charset="0"/>
              </a:rPr>
              <a:t>Bir kaçağın yakalanması için karşılıklı adli yardım talebi yapılamaz. Böyle bir talep kesinlikle iade alanıdır.</a:t>
            </a:r>
            <a:endParaRPr lang="tr-TR" sz="2200" dirty="0">
              <a:cs typeface="Arial" panose="020B0604020202020204" pitchFamily="34" charset="0"/>
            </a:endParaRPr>
          </a:p>
        </p:txBody>
      </p:sp>
      <p:pic>
        <p:nvPicPr>
          <p:cNvPr id="2050" name="Picture 2" descr="Formal Service Letter Request Sample - Formal letter samples and templates">
            <a:hlinkClick r:id="rId4"/>
            <a:extLst>
              <a:ext uri="{FF2B5EF4-FFF2-40B4-BE49-F238E27FC236}">
                <a16:creationId xmlns:a16="http://schemas.microsoft.com/office/drawing/2014/main"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a:t>Cezai konularda resmi ve </a:t>
            </a:r>
            <a:r>
              <a:rPr lang="tr-TR" sz="2800" b="1" dirty="0" smtClean="0"/>
              <a:t>resmi olmayan </a:t>
            </a:r>
            <a:endParaRPr lang="tr-TR" sz="2800" b="1" dirty="0"/>
          </a:p>
          <a:p>
            <a:pPr marL="0" indent="0" algn="r">
              <a:buFont typeface="Arial" charset="0"/>
              <a:buNone/>
              <a:defRPr/>
            </a:pPr>
            <a:r>
              <a:rPr lang="tr-TR" sz="2800" b="1" dirty="0"/>
              <a:t>karşılıklı </a:t>
            </a:r>
            <a:r>
              <a:rPr lang="tr-TR" sz="2800" b="1" dirty="0" smtClean="0"/>
              <a:t>adli </a:t>
            </a:r>
            <a:r>
              <a:rPr lang="tr-TR" sz="2800" b="1" dirty="0"/>
              <a:t>yardım</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5903" y="1032397"/>
            <a:ext cx="4572000" cy="5016758"/>
          </a:xfrm>
          <a:prstGeom prst="rect">
            <a:avLst/>
          </a:prstGeom>
        </p:spPr>
        <p:txBody>
          <a:bodyPr>
            <a:spAutoFit/>
          </a:bodyPr>
          <a:lstStyle/>
          <a:p>
            <a:pPr marL="342900" indent="-342900">
              <a:spcAft>
                <a:spcPts val="0"/>
              </a:spcAft>
              <a:buFont typeface="Wingdings" pitchFamily="2" charset="2"/>
              <a:buChar char="Ø"/>
            </a:pPr>
            <a:r>
              <a:rPr lang="tr-TR" sz="2000" b="1" dirty="0" smtClean="0"/>
              <a:t>Resmi Olmayan Karşılıklı Yardım Örnekleri:</a:t>
            </a:r>
          </a:p>
          <a:p>
            <a:pPr>
              <a:spcAft>
                <a:spcPts val="0"/>
              </a:spcAft>
            </a:pPr>
            <a:endParaRPr lang="tr-TR" sz="2000" b="1" dirty="0" smtClean="0">
              <a:cs typeface="Arial" panose="020B0604020202020204" pitchFamily="34" charset="0"/>
            </a:endParaRPr>
          </a:p>
          <a:p>
            <a:pPr marL="342900" indent="-342900" algn="just">
              <a:buFont typeface="Arial" panose="020B0604020202020204" pitchFamily="34" charset="0"/>
              <a:buChar char="•"/>
            </a:pPr>
            <a:r>
              <a:rPr lang="tr-TR" sz="2000" dirty="0" smtClean="0">
                <a:cs typeface="Arial" panose="020B0604020202020204" pitchFamily="34" charset="0"/>
              </a:rPr>
              <a:t>Tapu belgeleri ve şirketlerin tescili ile ilgili belgeler </a:t>
            </a:r>
            <a:r>
              <a:rPr lang="tr-TR" sz="2000" dirty="0">
                <a:cs typeface="Arial" panose="020B0604020202020204" pitchFamily="34" charset="0"/>
              </a:rPr>
              <a:t>gibi açık kaynak materyal olarak mevcut olabilecek </a:t>
            </a:r>
            <a:r>
              <a:rPr lang="tr-TR" sz="2000" dirty="0" smtClean="0">
                <a:cs typeface="Arial" panose="020B0604020202020204" pitchFamily="34" charset="0"/>
              </a:rPr>
              <a:t>kamu kayıtlarının elde edilmesi.</a:t>
            </a:r>
          </a:p>
          <a:p>
            <a:pPr algn="just"/>
            <a:endParaRPr lang="tr-TR" sz="2000" dirty="0" smtClean="0">
              <a:cs typeface="Arial" panose="020B0604020202020204" pitchFamily="34" charset="0"/>
            </a:endParaRPr>
          </a:p>
          <a:p>
            <a:pPr marL="342900" indent="-342900" algn="just">
              <a:buFont typeface="Arial" panose="020B0604020202020204" pitchFamily="34" charset="0"/>
              <a:buChar char="•"/>
            </a:pPr>
            <a:r>
              <a:rPr lang="tr-TR" sz="2000" dirty="0" smtClean="0">
                <a:cs typeface="Arial" panose="020B0604020202020204" pitchFamily="34" charset="0"/>
              </a:rPr>
              <a:t>Talepte bulunan ülkenin yetkililerine gönüllü olarak yardım etmeye istekli olup olmadıklarını öğrenmek için potansiyel tanıklarla temasa geçilmesi.</a:t>
            </a:r>
          </a:p>
          <a:p>
            <a:pPr algn="just"/>
            <a:endParaRPr lang="tr-TR" sz="2000" dirty="0" smtClean="0">
              <a:cs typeface="Arial" panose="020B0604020202020204" pitchFamily="34" charset="0"/>
            </a:endParaRPr>
          </a:p>
          <a:p>
            <a:pPr marL="342900" indent="-342900" algn="just">
              <a:buFont typeface="Arial" panose="020B0604020202020204" pitchFamily="34" charset="0"/>
              <a:buChar char="•"/>
            </a:pPr>
            <a:r>
              <a:rPr lang="tr-TR" sz="2000" dirty="0" smtClean="0">
                <a:cs typeface="Arial" panose="020B0604020202020204" pitchFamily="34" charset="0"/>
              </a:rPr>
              <a:t>İdari bir taleple gönüllü bir tanıktan ifade alınması</a:t>
            </a:r>
            <a:endParaRPr lang="tr-TR" sz="20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944301" y="1314450"/>
            <a:ext cx="3833147" cy="2246769"/>
          </a:xfrm>
          <a:prstGeom prst="rect">
            <a:avLst/>
          </a:prstGeom>
        </p:spPr>
        <p:txBody>
          <a:bodyPr wrap="square">
            <a:spAutoFit/>
          </a:bodyPr>
          <a:lstStyle/>
          <a:p>
            <a:pPr marL="342900" indent="-342900" algn="just">
              <a:buFont typeface="Arial" panose="020B0604020202020204" pitchFamily="34" charset="0"/>
              <a:buChar char="•"/>
            </a:pPr>
            <a:r>
              <a:rPr lang="tr-TR" sz="2000" b="1" dirty="0" smtClean="0">
                <a:cs typeface="Arial" panose="020B0604020202020204" pitchFamily="34" charset="0"/>
              </a:rPr>
              <a:t>önceki mahkumiyet listelerinin elde edilmesi</a:t>
            </a:r>
          </a:p>
          <a:p>
            <a:pPr algn="just"/>
            <a:endParaRPr lang="tr-TR" sz="2000" b="1" dirty="0" smtClean="0">
              <a:effectLst/>
              <a:cs typeface="Arial" panose="020B0604020202020204" pitchFamily="34" charset="0"/>
            </a:endParaRPr>
          </a:p>
          <a:p>
            <a:pPr marL="342900" indent="-342900" algn="just">
              <a:buFont typeface="Arial" panose="020B0604020202020204" pitchFamily="34" charset="0"/>
              <a:buChar char="•"/>
            </a:pPr>
            <a:r>
              <a:rPr lang="tr-TR" sz="2000" dirty="0" smtClean="0">
                <a:cs typeface="Arial" panose="020B0604020202020204" pitchFamily="34" charset="0"/>
              </a:rPr>
              <a:t>mahkeme kararı talep etmeyen iletişim ve hizmet sağlayıcılardan temel abone verilerinin alınması</a:t>
            </a:r>
            <a:endParaRPr lang="tr-TR" sz="2000" dirty="0">
              <a:effectLst/>
              <a:cs typeface="Arial" panose="020B0604020202020204" pitchFamily="34" charset="0"/>
            </a:endParaRPr>
          </a:p>
        </p:txBody>
      </p:sp>
      <p:pic>
        <p:nvPicPr>
          <p:cNvPr id="6" name="Picture 2" descr="What Is an Informal Interview and How to Approach It">
            <a:hlinkClick r:id="rId4"/>
            <a:extLst>
              <a:ext uri="{FF2B5EF4-FFF2-40B4-BE49-F238E27FC236}">
                <a16:creationId xmlns:a16="http://schemas.microsoft.com/office/drawing/2014/main"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a:t>Cezai konularda resmi ve </a:t>
            </a:r>
            <a:r>
              <a:rPr lang="tr-TR" sz="3200" b="1" dirty="0" smtClean="0"/>
              <a:t>resmi olmayan </a:t>
            </a:r>
            <a:endParaRPr lang="tr-TR" sz="3200" b="1" dirty="0"/>
          </a:p>
          <a:p>
            <a:pPr marL="0" indent="0" algn="r">
              <a:buFont typeface="Arial" charset="0"/>
              <a:buNone/>
              <a:defRPr/>
            </a:pPr>
            <a:r>
              <a:rPr lang="tr-TR" sz="3200" b="1" dirty="0"/>
              <a:t>karşılıklı </a:t>
            </a:r>
            <a:r>
              <a:rPr lang="tr-TR" sz="3200" b="1" dirty="0" smtClean="0"/>
              <a:t>adli </a:t>
            </a:r>
            <a:r>
              <a:rPr lang="tr-TR" sz="3200" b="1" dirty="0"/>
              <a:t>yardım</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94204"/>
            <a:ext cx="4572000" cy="5324535"/>
          </a:xfrm>
          <a:prstGeom prst="rect">
            <a:avLst/>
          </a:prstGeom>
        </p:spPr>
        <p:txBody>
          <a:bodyPr>
            <a:spAutoFit/>
          </a:bodyPr>
          <a:lstStyle/>
          <a:p>
            <a:pPr marL="342900" indent="-342900">
              <a:spcAft>
                <a:spcPts val="0"/>
              </a:spcAft>
              <a:buFont typeface="Wingdings" pitchFamily="2" charset="2"/>
              <a:buChar char="Ø"/>
            </a:pPr>
            <a:r>
              <a:rPr lang="tr-TR" sz="2000" b="1" dirty="0" smtClean="0">
                <a:cs typeface="Arial" panose="020B0604020202020204" pitchFamily="34" charset="0"/>
              </a:rPr>
              <a:t>Resmi olmayan kabul edilemez </a:t>
            </a:r>
            <a:r>
              <a:rPr lang="tr-TR" sz="2000" b="1" dirty="0" smtClean="0">
                <a:solidFill>
                  <a:srgbClr val="FF0000"/>
                </a:solidFill>
                <a:cs typeface="Arial" panose="020B0604020202020204" pitchFamily="34" charset="0"/>
              </a:rPr>
              <a:t>ANLAMINA GELMEZ</a:t>
            </a:r>
            <a:r>
              <a:rPr lang="tr-TR" sz="2000" b="1" dirty="0" smtClean="0">
                <a:cs typeface="Arial" panose="020B0604020202020204" pitchFamily="34" charset="0"/>
              </a:rPr>
              <a:t>:</a:t>
            </a:r>
          </a:p>
          <a:p>
            <a:pPr marL="342900" indent="-342900" algn="just">
              <a:buFont typeface="Arial" panose="020B0604020202020204" pitchFamily="34" charset="0"/>
              <a:buChar char="•"/>
            </a:pPr>
            <a:endParaRPr lang="tr-TR" sz="2000" dirty="0" smtClean="0">
              <a:cs typeface="Arial" panose="020B0604020202020204" pitchFamily="34" charset="0"/>
            </a:endParaRPr>
          </a:p>
          <a:p>
            <a:pPr marL="342900" indent="-342900" algn="just">
              <a:buFont typeface="Arial" panose="020B0604020202020204" pitchFamily="34" charset="0"/>
              <a:buChar char="•"/>
            </a:pPr>
            <a:r>
              <a:rPr lang="tr-TR" sz="2000" dirty="0" smtClean="0">
                <a:cs typeface="Arial" panose="020B0604020202020204" pitchFamily="34" charset="0"/>
              </a:rPr>
              <a:t>Talepte bulunmanın yolu idari veya gayri resmi olsa da, aranabilecek </a:t>
            </a:r>
            <a:r>
              <a:rPr lang="tr-TR" sz="2000" b="1" dirty="0" smtClean="0">
                <a:cs typeface="Arial" panose="020B0604020202020204" pitchFamily="34" charset="0"/>
              </a:rPr>
              <a:t>materyal delil niteliğindedir ve kabul edilebilir biçimdedir.</a:t>
            </a:r>
            <a:endParaRPr lang="tr-TR" sz="2000" b="1" i="0" u="none" strike="noStrike" baseline="0" dirty="0" smtClean="0">
              <a:cs typeface="Arial" panose="020B0604020202020204" pitchFamily="34" charset="0"/>
            </a:endParaRPr>
          </a:p>
          <a:p>
            <a:pPr marL="342900" indent="-342900" algn="just">
              <a:buFont typeface="Arial" panose="020B0604020202020204" pitchFamily="34" charset="0"/>
              <a:buChar char="•"/>
            </a:pPr>
            <a:endParaRPr lang="tr-TR" sz="2000" b="1" i="0" u="none" strike="noStrike" baseline="0" dirty="0" smtClean="0">
              <a:cs typeface="Arial" panose="020B0604020202020204" pitchFamily="34" charset="0"/>
            </a:endParaRPr>
          </a:p>
          <a:p>
            <a:pPr marL="342900" indent="-342900" algn="just">
              <a:buFont typeface="Arial" panose="020B0604020202020204" pitchFamily="34" charset="0"/>
              <a:buChar char="•"/>
            </a:pPr>
            <a:r>
              <a:rPr lang="tr-TR" sz="2000" dirty="0" smtClean="0">
                <a:cs typeface="Arial" panose="020B0604020202020204" pitchFamily="34" charset="0"/>
              </a:rPr>
              <a:t>‘Resmi olmayan (gayri resmi)' kelimesi ürünün kendisi ile ilgili olarak değil, talebin yapılma şekli ve iletildiği yol ile ilgili olarak kullanılmaktadır.</a:t>
            </a:r>
            <a:endParaRPr lang="tr-TR" sz="2000" b="1" i="0" u="none" strike="noStrike" baseline="0" dirty="0" smtClean="0">
              <a:cs typeface="Arial" panose="020B0604020202020204" pitchFamily="34" charset="0"/>
            </a:endParaRPr>
          </a:p>
          <a:p>
            <a:pPr marL="342900" indent="-342900" algn="just">
              <a:buFont typeface="Arial" panose="020B0604020202020204" pitchFamily="34" charset="0"/>
              <a:buChar char="•"/>
            </a:pPr>
            <a:endParaRPr lang="tr-TR" sz="2000" b="1" i="0" u="none" strike="noStrike" baseline="0" dirty="0" smtClean="0">
              <a:cs typeface="Arial" panose="020B0604020202020204" pitchFamily="34" charset="0"/>
            </a:endParaRPr>
          </a:p>
          <a:p>
            <a:pPr marL="342900" indent="-342900" algn="just">
              <a:buFont typeface="Arial" panose="020B0604020202020204" pitchFamily="34" charset="0"/>
              <a:buChar char="•"/>
            </a:pPr>
            <a:r>
              <a:rPr lang="tr-TR" sz="2000" dirty="0">
                <a:cs typeface="Arial" panose="020B0604020202020204" pitchFamily="34" charset="0"/>
              </a:rPr>
              <a:t>M</a:t>
            </a:r>
            <a:r>
              <a:rPr lang="tr-TR" sz="2000" dirty="0" smtClean="0">
                <a:cs typeface="Arial" panose="020B0604020202020204" pitchFamily="34" charset="0"/>
              </a:rPr>
              <a:t>antık, resmi Karşılıklı Adli Yardım prosedürünün doğasında bulunan gecikmelerden kaçınmaktır.</a:t>
            </a:r>
            <a:endParaRPr lang="tr-TR" sz="2000" dirty="0">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5334191" y="1183118"/>
            <a:ext cx="3310384" cy="1938992"/>
          </a:xfrm>
          <a:prstGeom prst="rect">
            <a:avLst/>
          </a:prstGeom>
        </p:spPr>
        <p:txBody>
          <a:bodyPr wrap="square">
            <a:spAutoFit/>
          </a:bodyPr>
          <a:lstStyle/>
          <a:p>
            <a:pPr marL="342900" indent="-342900" algn="just">
              <a:buFont typeface="Arial" panose="020B0604020202020204" pitchFamily="34" charset="0"/>
              <a:buChar char="•"/>
            </a:pPr>
            <a:r>
              <a:rPr lang="tr-TR" sz="2000" b="1" dirty="0">
                <a:cs typeface="Arial" panose="020B0604020202020204" pitchFamily="34" charset="0"/>
              </a:rPr>
              <a:t>A</a:t>
            </a:r>
            <a:r>
              <a:rPr lang="tr-TR" sz="2000" b="1" dirty="0" smtClean="0">
                <a:cs typeface="Arial" panose="020B0604020202020204" pitchFamily="34" charset="0"/>
              </a:rPr>
              <a:t>ltın kural: </a:t>
            </a:r>
            <a:r>
              <a:rPr lang="tr-TR" sz="2000" dirty="0" smtClean="0">
                <a:solidFill>
                  <a:srgbClr val="FF0000"/>
                </a:solidFill>
                <a:cs typeface="Arial" panose="020B0604020202020204" pitchFamily="34" charset="0"/>
              </a:rPr>
              <a:t>Resmi olmayan idari talebin dahi yasal zeminde yapılmasını ve yürütülmesini sağlamak…</a:t>
            </a:r>
            <a:endParaRPr lang="tr-TR" sz="2000" dirty="0">
              <a:solidFill>
                <a:srgbClr val="FF0000"/>
              </a:solidFill>
              <a:effectLst/>
              <a:cs typeface="Arial" panose="020B0604020202020204" pitchFamily="34" charset="0"/>
            </a:endParaRPr>
          </a:p>
        </p:txBody>
      </p:sp>
      <p:pic>
        <p:nvPicPr>
          <p:cNvPr id="1028" name="Picture 4" descr="Rules">
            <a:hlinkClick r:id="rId4"/>
            <a:extLst>
              <a:ext uri="{FF2B5EF4-FFF2-40B4-BE49-F238E27FC236}">
                <a16:creationId xmlns:a16="http://schemas.microsoft.com/office/drawing/2014/main"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19063</TotalTime>
  <Words>4133</Words>
  <Application>Microsoft Office PowerPoint</Application>
  <PresentationFormat>Ekran Gösterisi (4:3)</PresentationFormat>
  <Paragraphs>548</Paragraphs>
  <Slides>40</Slides>
  <Notes>35</Notes>
  <HiddenSlides>0</HiddenSlides>
  <MMClips>0</MMClips>
  <ScaleCrop>false</ScaleCrop>
  <HeadingPairs>
    <vt:vector size="6" baseType="variant">
      <vt:variant>
        <vt:lpstr>Kullanılan Yazı Tipleri</vt:lpstr>
      </vt:variant>
      <vt:variant>
        <vt:i4>10</vt:i4>
      </vt:variant>
      <vt:variant>
        <vt:lpstr>Tema</vt:lpstr>
      </vt:variant>
      <vt:variant>
        <vt:i4>1</vt:i4>
      </vt:variant>
      <vt:variant>
        <vt:lpstr>Slayt Başlıkları</vt:lpstr>
      </vt:variant>
      <vt:variant>
        <vt:i4>40</vt:i4>
      </vt:variant>
    </vt:vector>
  </HeadingPairs>
  <TitlesOfParts>
    <vt:vector size="51" baseType="lpstr">
      <vt:lpstr>MS PGothic</vt:lpstr>
      <vt:lpstr>MS PGothic</vt:lpstr>
      <vt:lpstr>Arial</vt:lpstr>
      <vt:lpstr>Arial Narrow</vt:lpstr>
      <vt:lpstr>Calibri</vt:lpstr>
      <vt:lpstr>MinionPro-Regular</vt:lpstr>
      <vt:lpstr>Segoe UI</vt:lpstr>
      <vt:lpstr>Times New Roman</vt:lpstr>
      <vt:lpstr>Verdana</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425</cp:revision>
  <dcterms:created xsi:type="dcterms:W3CDTF">2012-01-25T15:22:10Z</dcterms:created>
  <dcterms:modified xsi:type="dcterms:W3CDTF">2021-04-11T22:58:55Z</dcterms:modified>
</cp:coreProperties>
</file>